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09" r:id="rId2"/>
    <p:sldMasterId id="2147483711" r:id="rId3"/>
    <p:sldMasterId id="2147483729" r:id="rId4"/>
    <p:sldMasterId id="2147483730" r:id="rId5"/>
  </p:sldMasterIdLst>
  <p:notesMasterIdLst>
    <p:notesMasterId r:id="rId36"/>
  </p:notesMasterIdLst>
  <p:sldIdLst>
    <p:sldId id="318" r:id="rId6"/>
    <p:sldId id="319" r:id="rId7"/>
    <p:sldId id="257" r:id="rId8"/>
    <p:sldId id="278" r:id="rId9"/>
    <p:sldId id="259" r:id="rId10"/>
    <p:sldId id="260" r:id="rId11"/>
    <p:sldId id="258" r:id="rId12"/>
    <p:sldId id="261" r:id="rId13"/>
    <p:sldId id="262" r:id="rId14"/>
    <p:sldId id="263" r:id="rId15"/>
    <p:sldId id="264" r:id="rId16"/>
    <p:sldId id="310" r:id="rId17"/>
    <p:sldId id="305" r:id="rId18"/>
    <p:sldId id="266" r:id="rId19"/>
    <p:sldId id="311" r:id="rId20"/>
    <p:sldId id="304" r:id="rId21"/>
    <p:sldId id="307" r:id="rId22"/>
    <p:sldId id="309" r:id="rId23"/>
    <p:sldId id="279" r:id="rId24"/>
    <p:sldId id="302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300" r:id="rId34"/>
    <p:sldId id="277" r:id="rId35"/>
  </p:sldIdLst>
  <p:sldSz cx="9144000" cy="6858000" type="screen4x3"/>
  <p:notesSz cx="6858000" cy="9144000"/>
  <p:custDataLst>
    <p:tags r:id="rId37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8000"/>
    <a:srgbClr val="FFFF99"/>
    <a:srgbClr val="009900"/>
    <a:srgbClr val="99FF33"/>
    <a:srgbClr val="66CCFF"/>
    <a:srgbClr val="FFFFFD"/>
    <a:srgbClr val="D6D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13" autoAdjust="0"/>
    <p:restoredTop sz="94699" autoAdjust="0"/>
  </p:normalViewPr>
  <p:slideViewPr>
    <p:cSldViewPr showGuides="1">
      <p:cViewPr varScale="1">
        <p:scale>
          <a:sx n="69" d="100"/>
          <a:sy n="69" d="100"/>
        </p:scale>
        <p:origin x="4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D8F81A-9055-41FF-AE04-4A50CC84DC51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544024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FDFAD55-E50E-412F-8A12-95C05DB03602}" type="slidenum">
              <a:rPr lang="es-ES" altLang="es-VE" sz="120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1</a:t>
            </a:fld>
            <a:endParaRPr lang="es-ES" altLang="es-V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>
              <a:spcBef>
                <a:spcPct val="0"/>
              </a:spcBef>
            </a:pPr>
            <a:endParaRPr lang="es-VE" altLang="es-V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8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VE" altLang="es-V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AIS_2015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1079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FC7F13-4746-4299-BACC-F9B80F89226B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12379494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IS_2015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1079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857313-775A-4736-BA72-C2F4A602B78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22780908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IS_2015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1079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408529-1DFD-41EB-9B47-3E96A5670EAB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93911830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2DBE8-E896-4F03-B760-5ED7C577E5FF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0BCF8D-12D2-4E54-8C0E-31D4BFA44308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8126740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632C4D-46B7-4575-A4C1-9F8CDBB97444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1A3787-67A0-4CA8-BEFB-B84D031537D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74914035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3A01EC-44EA-4429-A763-7A3D75F5B243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23094E-4392-4E9C-B48E-4C7513F6DD8C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2505507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2747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2747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73790-8B03-4263-A870-BF6487AA78DC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CCDA80-5353-4621-BF51-C81E5202E6CF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90293393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3DB7AD-6F52-4242-9DC3-FA625607B95E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E557D8-0236-4553-A571-C1AC0E9888BB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592290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B88A91-5545-428C-97C2-09C48F4A021C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34BF6-9DFE-45DB-AD1D-8F5B628FFBBD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85812888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C442CC-277D-4C0A-A112-8DF7969BF85B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74CA2D-DF2E-4C5A-8659-BEDAB8DCA398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89632495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7C41DA-7512-4397-A119-E37CB6BE55D5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F9F166-2E83-493B-839F-CABF410AC93C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86269305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AIS_2015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1079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131E6C-AD66-42AA-9CB6-489799EB89B0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495928661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E7382E-91D0-4EE7-B6B4-53DF424BC269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2C73FE-7B35-4C2F-ADCF-BC76DD8707F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45319814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71E4BE-E56A-4D74-B647-22D50684E467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31EFCB-E14D-453B-B418-7BA48465AFE4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60844475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585788"/>
            <a:ext cx="1943100" cy="4143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585788"/>
            <a:ext cx="5676900" cy="4143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7C1C0A-7B73-455C-A16F-19E63C4425DD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A346A-6865-4F84-A1C6-7F7ACCE72224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73807517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3CA391-3E25-42ED-B1B6-C055464C266D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BF933D-0FF3-4271-B66D-DD61C719D70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15980114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A93FEE-738E-4933-B794-C0A7D7EE7657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DEEAFA-4F6E-434C-9778-26F16318F2D6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4730917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DF0E6A-B90D-4F4A-B8D6-FEF70A31964F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1944C-5056-404B-9004-C82796056AD9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11772903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2747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2747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B0B35E-1697-4131-87F4-A60ACDE566DD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AEA1C3-79C1-4674-8C07-39136FBD1217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2067560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D0D6A7-F8A2-4EE0-AEA7-5F090A5AC7E3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B3FD68-A0B9-4020-8772-B047B7D75F63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04277051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7EE241-8F35-4004-9107-97FC819E6DE3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FC24DB-8C26-4252-B331-11820BCBB389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42522518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E30D4-5D8E-450F-899E-E0D3CE42D537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6FA0F-92A3-4CB2-8DC2-88170774D31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54749953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IS_2015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1079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E4C791-BC52-4F9B-8D14-419807E441CB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253890133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FF4CC7-212D-4F0D-8E48-2849B6094A01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215143-F805-4061-A875-D8429559D77A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20560071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A3E9CA-A792-4A50-9AB5-62EE497416A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1C0FA6-EC22-4C25-AD51-175465D087A8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5410123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F47833-2FCD-4362-9301-9DCF431C34E0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6008A4-8A2E-4C8E-9735-B93EC07F3C57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85603601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585788"/>
            <a:ext cx="1943100" cy="4143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585788"/>
            <a:ext cx="5676900" cy="4143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2F2A2B-DADA-4459-B0D2-AF943131C7DC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786A40-A902-481D-866F-2311F49B67C1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53927353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IS_2015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1079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729341-7E2D-49A9-82A9-F6FC21A71D23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22219610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IS_2015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1079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E93047-4584-4987-B782-4ED2DC22B20A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77576391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AIS_2015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1079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7EFEF6-60BC-458C-B0ED-52885B3D659B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64549515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AIS_2015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1079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A95575-6B02-4D2E-B161-34A87D865E18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92939228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IS_2015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1079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AB4E51-FEB5-4CCD-A971-C91E1C83297E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27537427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IS_2015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1079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DEE5EF-C539-462C-8B1C-3ED48D17C66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67808895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D"/>
            </a:gs>
            <a:gs pos="100000">
              <a:srgbClr val="D6DA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cambiar el estilo de título	</a:t>
            </a:r>
          </a:p>
        </p:txBody>
      </p:sp>
      <p:pic>
        <p:nvPicPr>
          <p:cNvPr id="1035" name="Imagen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734175"/>
            <a:ext cx="8651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734175"/>
            <a:ext cx="54737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734175"/>
            <a:ext cx="514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2398CA-091F-4A5F-B658-019A051D86F9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pic>
        <p:nvPicPr>
          <p:cNvPr id="1039" name="Picture 15" descr="AIS_2015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1079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D"/>
            </a:gs>
            <a:gs pos="100000">
              <a:srgbClr val="D6DA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Cintillo_INPARQUES_2015 - inferi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50"/>
            <a:ext cx="9144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85788"/>
            <a:ext cx="7772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altLang="es-VE" smtClean="0"/>
              <a:t>Haga clic para modificar el estilo de título del patrón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altLang="es-VE" smtClean="0"/>
              <a:t> Haga clic para modificar el estilo de texto del patrón</a:t>
            </a:r>
          </a:p>
          <a:p>
            <a:pPr lvl="1"/>
            <a:r>
              <a:rPr lang="es-ES" altLang="es-VE" smtClean="0"/>
              <a:t> Segundo nivel</a:t>
            </a:r>
          </a:p>
          <a:p>
            <a:pPr lvl="2"/>
            <a:r>
              <a:rPr lang="es-ES" altLang="es-VE" smtClean="0"/>
              <a:t> 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734175"/>
            <a:ext cx="8651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06D0F1-25E8-43F4-9B8B-32010F6803DB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734175"/>
            <a:ext cx="54737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734175"/>
            <a:ext cx="514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fld id="{AA04B4CE-9AC4-4C0F-876C-D80C70A50EDC}" type="slidenum">
              <a:rPr lang="es-ES" altLang="es-VE"/>
              <a:pPr/>
              <a:t>‹Nº›</a:t>
            </a:fld>
            <a:endParaRPr lang="es-ES" alt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v"/>
        <a:defRPr sz="3200" b="1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Ø"/>
        <a:defRPr sz="2800" b="1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ü"/>
        <a:defRPr sz="2400" b="1" kern="1200">
          <a:solidFill>
            <a:srgbClr val="FFE5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§"/>
        <a:defRPr sz="2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000" b="1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D"/>
            </a:gs>
            <a:gs pos="100000">
              <a:srgbClr val="D6DA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85788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smtClean="0"/>
              <a:t> Haga clic para modificar el estilo de texto del patrón</a:t>
            </a:r>
          </a:p>
          <a:p>
            <a:pPr lvl="1"/>
            <a:r>
              <a:rPr lang="es-ES" smtClean="0"/>
              <a:t> Segundo nivel</a:t>
            </a:r>
          </a:p>
          <a:p>
            <a:pPr lvl="2"/>
            <a:r>
              <a:rPr lang="es-ES" smtClean="0"/>
              <a:t> 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pic>
        <p:nvPicPr>
          <p:cNvPr id="15373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734175"/>
            <a:ext cx="8651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734175"/>
            <a:ext cx="54737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734175"/>
            <a:ext cx="514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1A9B35-DA4F-4F92-89BA-2D981C81142D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pic>
        <p:nvPicPr>
          <p:cNvPr id="15377" name="Picture 17" descr="AIS_2015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1079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v"/>
        <a:defRPr sz="3200" b="1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Ø"/>
        <a:defRPr sz="2800" b="1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ü"/>
        <a:defRPr sz="2400" b="1" kern="1200">
          <a:solidFill>
            <a:srgbClr val="FFE5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§"/>
        <a:defRPr sz="2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000" b="1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B7FF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7" descr="Cintillo_INPARQUES_Inferior_100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85788"/>
            <a:ext cx="7772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altLang="es-VE" smtClean="0"/>
              <a:t>Haga clic para modificar el estilo de título del patrón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altLang="es-VE" smtClean="0"/>
              <a:t> Haga clic para modificar el estilo de texto del patrón</a:t>
            </a:r>
          </a:p>
          <a:p>
            <a:pPr lvl="1"/>
            <a:r>
              <a:rPr lang="es-ES" altLang="es-VE" smtClean="0"/>
              <a:t> Segundo nivel</a:t>
            </a:r>
          </a:p>
          <a:p>
            <a:pPr lvl="2"/>
            <a:r>
              <a:rPr lang="es-ES" altLang="es-VE" smtClean="0"/>
              <a:t> 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734175"/>
            <a:ext cx="8651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8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E4A1DF-9506-4EB4-819E-9D944A7E5527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734175"/>
            <a:ext cx="54737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734175"/>
            <a:ext cx="514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F82637-7FAD-4887-B07A-CDD2A43E67B1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v"/>
        <a:defRPr sz="3200" b="1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Ø"/>
        <a:defRPr sz="2800" b="1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ü"/>
        <a:defRPr sz="2400" b="1" kern="1200">
          <a:solidFill>
            <a:srgbClr val="FFE5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§"/>
        <a:defRPr sz="2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000" b="1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B7FF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85788"/>
            <a:ext cx="77724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altLang="es-VE" smtClean="0"/>
              <a:t>Haga clic para modificar el estilo de título del patrón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2747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altLang="es-VE" smtClean="0"/>
              <a:t> Haga clic para modificar el estilo de texto del patrón</a:t>
            </a:r>
          </a:p>
          <a:p>
            <a:pPr lvl="1"/>
            <a:r>
              <a:rPr lang="es-ES" altLang="es-VE" smtClean="0"/>
              <a:t> Segundo nivel</a:t>
            </a:r>
          </a:p>
          <a:p>
            <a:pPr lvl="2"/>
            <a:r>
              <a:rPr lang="es-ES" altLang="es-VE" smtClean="0"/>
              <a:t> 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734175"/>
            <a:ext cx="8651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1395EC-C117-4214-A6A3-6B766341E888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734175"/>
            <a:ext cx="54737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734175"/>
            <a:ext cx="514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A57FDB-1215-41E1-829E-3F2D6B68B41D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v"/>
        <a:defRPr sz="3200" b="1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Ø"/>
        <a:defRPr sz="2800" b="1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ü"/>
        <a:defRPr sz="2400" b="1" kern="1200">
          <a:solidFill>
            <a:srgbClr val="FFE5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§"/>
        <a:defRPr sz="2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000" b="1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4.jpeg"/><Relationship Id="rId5" Type="http://schemas.openxmlformats.org/officeDocument/2006/relationships/image" Target="../media/image72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pie de página 2"/>
          <p:cNvSpPr txBox="1">
            <a:spLocks noGrp="1"/>
          </p:cNvSpPr>
          <p:nvPr/>
        </p:nvSpPr>
        <p:spPr bwMode="auto">
          <a:xfrm>
            <a:off x="2916238" y="6734175"/>
            <a:ext cx="5473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800"/>
              <a:t>Recopilación: Miyel Rodríguez y Francisco Lau - Edición y Montaje: F. Lau  (Abril 2015) </a:t>
            </a:r>
          </a:p>
        </p:txBody>
      </p:sp>
      <p:sp>
        <p:nvSpPr>
          <p:cNvPr id="78851" name="Marcador de número de diapositiva 3"/>
          <p:cNvSpPr txBox="1">
            <a:spLocks noGrp="1"/>
          </p:cNvSpPr>
          <p:nvPr/>
        </p:nvSpPr>
        <p:spPr bwMode="auto">
          <a:xfrm>
            <a:off x="8629650" y="6734175"/>
            <a:ext cx="514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B60D43B-3864-48A6-B83A-BE8594C5EF96}" type="slidenum">
              <a:rPr lang="es-ES" altLang="es-VE" sz="800"/>
              <a:pPr algn="r"/>
              <a:t>1</a:t>
            </a:fld>
            <a:endParaRPr lang="es-ES" altLang="es-VE" sz="800"/>
          </a:p>
        </p:txBody>
      </p:sp>
      <p:sp>
        <p:nvSpPr>
          <p:cNvPr id="78852" name="WordArt 9"/>
          <p:cNvSpPr>
            <a:spLocks noChangeArrowheads="1" noChangeShapeType="1" noTextEdit="1"/>
          </p:cNvSpPr>
          <p:nvPr/>
        </p:nvSpPr>
        <p:spPr bwMode="auto">
          <a:xfrm>
            <a:off x="3033713" y="207963"/>
            <a:ext cx="60055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b="1" kern="10">
                <a:ln w="12700" algn="ctr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PROGRAMA DE FORMACIÓN DE</a:t>
            </a:r>
          </a:p>
          <a:p>
            <a:pPr algn="ctr"/>
            <a:r>
              <a:rPr lang="es-VE" b="1" kern="10">
                <a:ln w="12700" algn="ctr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PROMOTORES SOCIO-AMBIENTALES</a:t>
            </a:r>
          </a:p>
        </p:txBody>
      </p:sp>
      <p:sp>
        <p:nvSpPr>
          <p:cNvPr id="78853" name="WordArt 10"/>
          <p:cNvSpPr>
            <a:spLocks noChangeAspect="1" noChangeArrowheads="1" noChangeShapeType="1" noTextEdit="1"/>
          </p:cNvSpPr>
          <p:nvPr/>
        </p:nvSpPr>
        <p:spPr bwMode="auto">
          <a:xfrm>
            <a:off x="3206750" y="1520825"/>
            <a:ext cx="5673725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600" b="1" kern="10"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6ª Cohorte - 1er Nivel - 2015 </a:t>
            </a:r>
          </a:p>
        </p:txBody>
      </p:sp>
      <p:sp>
        <p:nvSpPr>
          <p:cNvPr id="78854" name="WordArt 11"/>
          <p:cNvSpPr>
            <a:spLocks noChangeAspect="1" noChangeArrowheads="1" noChangeShapeType="1" noTextEdit="1"/>
          </p:cNvSpPr>
          <p:nvPr/>
        </p:nvSpPr>
        <p:spPr bwMode="auto">
          <a:xfrm>
            <a:off x="3033713" y="2192338"/>
            <a:ext cx="6016625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75"/>
              </a:avLst>
            </a:prstTxWarp>
          </a:bodyPr>
          <a:lstStyle/>
          <a:p>
            <a:pPr algn="ctr"/>
            <a:r>
              <a:rPr lang="es-VE" sz="1600" b="1" kern="10"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 Black" panose="020B0A04020102020204" pitchFamily="34" charset="0"/>
              </a:rPr>
              <a:t>Módulo IV: Legislación Ambiental</a:t>
            </a:r>
            <a:br>
              <a:rPr lang="es-VE" sz="1600" b="1" kern="10"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s-VE" sz="1600" b="1" kern="10"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 Black" panose="020B0A04020102020204" pitchFamily="34" charset="0"/>
              </a:rPr>
              <a:t>y sus Procedimientos</a:t>
            </a:r>
          </a:p>
        </p:txBody>
      </p:sp>
      <p:sp>
        <p:nvSpPr>
          <p:cNvPr id="78855" name="WordArt 17"/>
          <p:cNvSpPr>
            <a:spLocks noChangeArrowheads="1" noChangeShapeType="1" noTextEdit="1"/>
          </p:cNvSpPr>
          <p:nvPr/>
        </p:nvSpPr>
        <p:spPr bwMode="auto">
          <a:xfrm>
            <a:off x="3498850" y="3392488"/>
            <a:ext cx="508635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b="1" kern="10">
                <a:ln w="12700" algn="ctr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Viernes 12/06/2015  -  2:00 p.m.</a:t>
            </a:r>
          </a:p>
        </p:txBody>
      </p:sp>
      <p:sp>
        <p:nvSpPr>
          <p:cNvPr id="78856" name="WordArt 18"/>
          <p:cNvSpPr>
            <a:spLocks noChangeArrowheads="1" noChangeShapeType="1" noTextEdit="1"/>
          </p:cNvSpPr>
          <p:nvPr/>
        </p:nvSpPr>
        <p:spPr bwMode="auto">
          <a:xfrm>
            <a:off x="3240088" y="3968750"/>
            <a:ext cx="5603875" cy="331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600" b="1" kern="10"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INPARQUES - Dirección Regional Lara</a:t>
            </a:r>
          </a:p>
        </p:txBody>
      </p:sp>
      <p:sp>
        <p:nvSpPr>
          <p:cNvPr id="78857" name="WordArt 20"/>
          <p:cNvSpPr>
            <a:spLocks noChangeArrowheads="1" noChangeShapeType="1" noTextEdit="1"/>
          </p:cNvSpPr>
          <p:nvPr/>
        </p:nvSpPr>
        <p:spPr bwMode="auto">
          <a:xfrm>
            <a:off x="3816350" y="4473575"/>
            <a:ext cx="4445000" cy="303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600" b="1" kern="10">
                <a:ln w="12700" algn="ctr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Barquisimeto, Lara, Venezuela</a:t>
            </a:r>
          </a:p>
        </p:txBody>
      </p:sp>
      <p:pic>
        <p:nvPicPr>
          <p:cNvPr id="78858" name="Picture 31" descr="Logo_RASGA_2014_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6363"/>
            <a:ext cx="28384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59" name="Group 37"/>
          <p:cNvGrpSpPr>
            <a:grpSpLocks/>
          </p:cNvGrpSpPr>
          <p:nvPr/>
        </p:nvGrpSpPr>
        <p:grpSpPr bwMode="auto">
          <a:xfrm>
            <a:off x="323850" y="5192713"/>
            <a:ext cx="8532813" cy="923925"/>
            <a:chOff x="181" y="3271"/>
            <a:chExt cx="5375" cy="582"/>
          </a:xfrm>
        </p:grpSpPr>
        <p:pic>
          <p:nvPicPr>
            <p:cNvPr id="78860" name="Picture 21" descr="LBEU2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" y="3271"/>
              <a:ext cx="53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1" name="Picture 22" descr="logo_UNY_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277"/>
              <a:ext cx="505" cy="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23" descr="Hidrolar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" y="3515"/>
              <a:ext cx="82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24" descr="Logo_UCL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" y="3271"/>
              <a:ext cx="463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4" name="Picture 25" descr="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3282"/>
              <a:ext cx="594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5" name="Picture 26" descr="zo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" y="3510"/>
              <a:ext cx="1004" cy="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34" descr="logo_inparques_3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" y="3271"/>
              <a:ext cx="503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36" descr="zo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" y="3516"/>
              <a:ext cx="1004" cy="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8868" name="Picture 38" descr="LOGO_IYS_es_Print_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708275"/>
            <a:ext cx="19288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9" name="Picture 41" descr="AIL_ES_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990975"/>
            <a:ext cx="1954212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5"/>
          <p:cNvSpPr>
            <a:spLocks noChangeArrowheads="1"/>
          </p:cNvSpPr>
          <p:nvPr/>
        </p:nvSpPr>
        <p:spPr bwMode="auto">
          <a:xfrm>
            <a:off x="3348038" y="225425"/>
            <a:ext cx="2663825" cy="2160588"/>
          </a:xfrm>
          <a:prstGeom prst="wedgeRectCallout">
            <a:avLst>
              <a:gd name="adj1" fmla="val -6912"/>
              <a:gd name="adj2" fmla="val 628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VE" altLang="es-VE"/>
          </a:p>
        </p:txBody>
      </p:sp>
      <p:sp>
        <p:nvSpPr>
          <p:cNvPr id="29698" name="AutoShape 7"/>
          <p:cNvSpPr>
            <a:spLocks noChangeArrowheads="1"/>
          </p:cNvSpPr>
          <p:nvPr/>
        </p:nvSpPr>
        <p:spPr bwMode="auto">
          <a:xfrm>
            <a:off x="179388" y="152400"/>
            <a:ext cx="2663825" cy="2089150"/>
          </a:xfrm>
          <a:prstGeom prst="wedgeRectCallout">
            <a:avLst>
              <a:gd name="adj1" fmla="val 36056"/>
              <a:gd name="adj2" fmla="val 778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VE" altLang="es-VE"/>
          </a:p>
        </p:txBody>
      </p:sp>
      <p:sp>
        <p:nvSpPr>
          <p:cNvPr id="29699" name="AutoShape 8"/>
          <p:cNvSpPr>
            <a:spLocks noChangeArrowheads="1"/>
          </p:cNvSpPr>
          <p:nvPr/>
        </p:nvSpPr>
        <p:spPr bwMode="auto">
          <a:xfrm>
            <a:off x="6443663" y="225425"/>
            <a:ext cx="2520950" cy="2160588"/>
          </a:xfrm>
          <a:prstGeom prst="wedgeRectCallout">
            <a:avLst>
              <a:gd name="adj1" fmla="val -49620"/>
              <a:gd name="adj2" fmla="val 72116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VE" altLang="es-VE"/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2209800" y="3092450"/>
            <a:ext cx="4681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VE" b="1">
                <a:latin typeface="Lucida Calligraphy" panose="03010101010101010101" pitchFamily="66" charset="0"/>
              </a:rPr>
              <a:t>Prohibición, regulación y control de las actividades degradantes del ambiente</a:t>
            </a:r>
          </a:p>
        </p:txBody>
      </p:sp>
      <p:pic>
        <p:nvPicPr>
          <p:cNvPr id="29701" name="Picture 10" descr="DCP_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6863"/>
            <a:ext cx="2449513" cy="18002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13"/>
          <p:cNvSpPr txBox="1">
            <a:spLocks noChangeArrowheads="1"/>
          </p:cNvSpPr>
          <p:nvPr/>
        </p:nvSpPr>
        <p:spPr bwMode="auto">
          <a:xfrm>
            <a:off x="381000" y="2406650"/>
            <a:ext cx="1958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VE" altLang="es-VE" sz="1200" b="1"/>
              <a:t>Deterioro del suelo</a:t>
            </a:r>
            <a:endParaRPr lang="es-ES" altLang="es-VE" sz="1200" b="1"/>
          </a:p>
        </p:txBody>
      </p:sp>
      <p:sp>
        <p:nvSpPr>
          <p:cNvPr id="29703" name="Text Box 14"/>
          <p:cNvSpPr txBox="1">
            <a:spLocks noChangeArrowheads="1"/>
          </p:cNvSpPr>
          <p:nvPr/>
        </p:nvSpPr>
        <p:spPr bwMode="auto">
          <a:xfrm>
            <a:off x="4572000" y="2406650"/>
            <a:ext cx="1512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s-VE" altLang="es-VE" sz="1200" b="1"/>
              <a:t>Deterioro del aire</a:t>
            </a:r>
            <a:endParaRPr lang="es-ES" altLang="es-VE" sz="1200" b="1"/>
          </a:p>
        </p:txBody>
      </p:sp>
      <p:sp>
        <p:nvSpPr>
          <p:cNvPr id="29704" name="AutoShape 16"/>
          <p:cNvSpPr>
            <a:spLocks noChangeArrowheads="1"/>
          </p:cNvSpPr>
          <p:nvPr/>
        </p:nvSpPr>
        <p:spPr bwMode="auto">
          <a:xfrm>
            <a:off x="2012950" y="2863850"/>
            <a:ext cx="5329238" cy="1223963"/>
          </a:xfrm>
          <a:prstGeom prst="wedgeEllipseCallout">
            <a:avLst>
              <a:gd name="adj1" fmla="val 551"/>
              <a:gd name="adj2" fmla="val 275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VE" altLang="es-VE"/>
          </a:p>
        </p:txBody>
      </p:sp>
      <p:sp>
        <p:nvSpPr>
          <p:cNvPr id="29705" name="Text Box 18"/>
          <p:cNvSpPr txBox="1">
            <a:spLocks noChangeArrowheads="1"/>
          </p:cNvSpPr>
          <p:nvPr/>
        </p:nvSpPr>
        <p:spPr bwMode="auto">
          <a:xfrm>
            <a:off x="6877050" y="2528888"/>
            <a:ext cx="1944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VE" altLang="es-VE" sz="1200" b="1"/>
              <a:t>Deterioro del agua</a:t>
            </a:r>
            <a:endParaRPr lang="es-ES" altLang="es-VE" sz="1200" b="1"/>
          </a:p>
        </p:txBody>
      </p:sp>
      <p:pic>
        <p:nvPicPr>
          <p:cNvPr id="29706" name="Picture 19" descr="IM0002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68300"/>
            <a:ext cx="2374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incend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96863"/>
            <a:ext cx="230505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26" descr="DSCF14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59250"/>
            <a:ext cx="2590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27" descr="Tamarin fama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83050"/>
            <a:ext cx="2447925" cy="20161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0" name="AutoShape 31"/>
          <p:cNvSpPr>
            <a:spLocks noChangeArrowheads="1"/>
          </p:cNvSpPr>
          <p:nvPr/>
        </p:nvSpPr>
        <p:spPr bwMode="auto">
          <a:xfrm>
            <a:off x="3886200" y="4159250"/>
            <a:ext cx="1584325" cy="1368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AR" altLang="es-VE" sz="1600">
                <a:latin typeface="Lucida Calligraphy" panose="03010101010101010101" pitchFamily="66" charset="0"/>
              </a:rPr>
              <a:t>inciden</a:t>
            </a:r>
            <a:endParaRPr lang="es-ES" altLang="es-VE" sz="160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143000" y="2828925"/>
            <a:ext cx="6967538" cy="822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es-ES" sz="2400" b="1" dirty="0">
                <a:latin typeface="Lucida Calligraphy" pitchFamily="66" charset="0"/>
                <a:cs typeface="+mn-cs"/>
              </a:rPr>
              <a:t> la evaluación del impacto sobre el</a:t>
            </a:r>
          </a:p>
          <a:p>
            <a:pPr algn="ctr">
              <a:defRPr/>
            </a:pPr>
            <a:r>
              <a:rPr lang="es-ES" sz="2400" b="1" dirty="0">
                <a:latin typeface="Lucida Calligraphy" pitchFamily="66" charset="0"/>
                <a:cs typeface="+mn-cs"/>
              </a:rPr>
              <a:t>  ambiente</a:t>
            </a:r>
          </a:p>
        </p:txBody>
      </p:sp>
      <p:pic>
        <p:nvPicPr>
          <p:cNvPr id="30722" name="Picture 5" descr="Humanos_Relleno_2"/>
          <p:cNvPicPr>
            <a:picLocks noChangeAspect="1" noChangeArrowheads="1"/>
          </p:cNvPicPr>
          <p:nvPr/>
        </p:nvPicPr>
        <p:blipFill>
          <a:blip r:embed="rId2">
            <a:lum bright="-16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08400"/>
            <a:ext cx="63373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 descr="DCP_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381000"/>
            <a:ext cx="59769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ChangeArrowheads="1"/>
          </p:cNvSpPr>
          <p:nvPr/>
        </p:nvSpPr>
        <p:spPr bwMode="auto">
          <a:xfrm>
            <a:off x="533400" y="6096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s-ES" altLang="es-VE" sz="2000" b="1">
                <a:latin typeface="Lucida Calligraphy" panose="03010101010101010101" pitchFamily="66" charset="0"/>
              </a:rPr>
              <a:t>Planificación y ordenación físico-espacial del territorio nacional.</a:t>
            </a:r>
          </a:p>
        </p:txBody>
      </p:sp>
      <p:sp>
        <p:nvSpPr>
          <p:cNvPr id="31746" name="Rectangle 7"/>
          <p:cNvSpPr>
            <a:spLocks noChangeArrowheads="1"/>
          </p:cNvSpPr>
          <p:nvPr/>
        </p:nvSpPr>
        <p:spPr bwMode="auto">
          <a:xfrm>
            <a:off x="568325" y="4846638"/>
            <a:ext cx="81041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es-ES" altLang="es-VE" sz="2000" b="1">
                <a:latin typeface="Lucida Calligraphy" panose="03010101010101010101" pitchFamily="66" charset="0"/>
              </a:rPr>
              <a:t>El inventario y la estadística de los recursos  naturales a través de la generación, recopilación y procesamiento de la información básica </a:t>
            </a:r>
          </a:p>
        </p:txBody>
      </p:sp>
      <p:pic>
        <p:nvPicPr>
          <p:cNvPr id="31747" name="Picture 8" descr="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3094038"/>
            <a:ext cx="2160587" cy="13446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419225"/>
            <a:ext cx="208756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" descr="mu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73238"/>
            <a:ext cx="22320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1" descr="DSCF14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398838"/>
            <a:ext cx="165576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2" descr="DSCF11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17638"/>
            <a:ext cx="17287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0"/>
          <p:cNvSpPr txBox="1">
            <a:spLocks noChangeArrowheads="1"/>
          </p:cNvSpPr>
          <p:nvPr/>
        </p:nvSpPr>
        <p:spPr bwMode="auto">
          <a:xfrm>
            <a:off x="533400" y="990600"/>
            <a:ext cx="4321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s-ES" altLang="es-VE" sz="2000" b="1">
                <a:latin typeface="Lucida Calligraphy" panose="03010101010101010101" pitchFamily="66" charset="0"/>
              </a:rPr>
              <a:t>regulación y otorgamiento de autorizaciones.</a:t>
            </a:r>
          </a:p>
        </p:txBody>
      </p:sp>
      <p:pic>
        <p:nvPicPr>
          <p:cNvPr id="3" name="Picture 11" descr="DSC01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0480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C:\Users\usuario\Documents\IRIS IRIS\fotos para presentaciones\diversidad bi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28416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" descr="C:\Users\usuario\Documents\IRIS IRIS\fotos para presentaciones\DSCI05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94000"/>
            <a:ext cx="30797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4 Flecha curvada hacia la derecha"/>
          <p:cNvSpPr>
            <a:spLocks noChangeArrowheads="1"/>
          </p:cNvSpPr>
          <p:nvPr/>
        </p:nvSpPr>
        <p:spPr bwMode="auto">
          <a:xfrm rot="-2746562">
            <a:off x="4106069" y="1426369"/>
            <a:ext cx="627062" cy="1346200"/>
          </a:xfrm>
          <a:prstGeom prst="curvedRightArrow">
            <a:avLst>
              <a:gd name="adj1" fmla="val 25036"/>
              <a:gd name="adj2" fmla="val 50083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eaVert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VE" altLang="es-VE">
              <a:solidFill>
                <a:srgbClr val="FF0000"/>
              </a:solidFill>
            </a:endParaRPr>
          </a:p>
        </p:txBody>
      </p:sp>
      <p:sp>
        <p:nvSpPr>
          <p:cNvPr id="32774" name="6 Flecha abajo"/>
          <p:cNvSpPr>
            <a:spLocks noChangeArrowheads="1"/>
          </p:cNvSpPr>
          <p:nvPr/>
        </p:nvSpPr>
        <p:spPr bwMode="auto">
          <a:xfrm>
            <a:off x="2133600" y="1708150"/>
            <a:ext cx="381000" cy="898525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VE" altLang="es-V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685800" y="2782888"/>
            <a:ext cx="7772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es-ES" altLang="es-VE" sz="2000" b="1">
                <a:latin typeface="Lucida Calligraphy" panose="03010101010101010101" pitchFamily="66" charset="0"/>
              </a:rPr>
              <a:t>La investigación, desarrollo y formación del personal  y comunidades para la conservación, defensa, mejoramiento del ambiente y los recursos naturales.</a:t>
            </a:r>
          </a:p>
        </p:txBody>
      </p:sp>
      <p:pic>
        <p:nvPicPr>
          <p:cNvPr id="33794" name="Picture 7" descr="HPIM1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3925888"/>
            <a:ext cx="33528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8" descr="Fotos red viva y UMA 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7175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0" descr="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257175"/>
            <a:ext cx="3124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990725" y="685800"/>
            <a:ext cx="5561013" cy="7254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s-ES" b="1" dirty="0">
                <a:latin typeface="Lucida Calligraphy" pitchFamily="66" charset="0"/>
                <a:cs typeface="+mn-cs"/>
              </a:rPr>
              <a:t>actividades de guardería ambiental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" b="1" dirty="0">
                <a:latin typeface="Lucida Calligraphy" pitchFamily="66" charset="0"/>
                <a:cs typeface="+mn-cs"/>
              </a:rPr>
              <a:t> y prevención de incendios forestales.</a:t>
            </a:r>
          </a:p>
        </p:txBody>
      </p:sp>
      <p:pic>
        <p:nvPicPr>
          <p:cNvPr id="34818" name="Picture 6" descr="SOLDI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3657600"/>
            <a:ext cx="9366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7" descr="DSCF16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406525"/>
            <a:ext cx="21336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8" descr="SOLDIER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430338"/>
            <a:ext cx="7191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" descr="DCP_0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035175"/>
            <a:ext cx="21732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5" descr="C:\Users\usuario\Documents\IRIS IRIS\INFORMES TODOS\fotos para revisar\DSCI21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46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6" descr="C:\Users\usuario\Documents\IRIS IRIS\INFORMES TODOS\fotos para revisar\DSCI24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8608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AutoShape 73"/>
          <p:cNvSpPr>
            <a:spLocks noChangeAspect="1" noChangeArrowheads="1" noTextEdit="1"/>
          </p:cNvSpPr>
          <p:nvPr/>
        </p:nvSpPr>
        <p:spPr bwMode="auto">
          <a:xfrm>
            <a:off x="1970088" y="304800"/>
            <a:ext cx="58674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5845" name="Rectangle 77"/>
          <p:cNvSpPr>
            <a:spLocks noChangeArrowheads="1"/>
          </p:cNvSpPr>
          <p:nvPr/>
        </p:nvSpPr>
        <p:spPr bwMode="auto">
          <a:xfrm>
            <a:off x="381000" y="5638800"/>
            <a:ext cx="7239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600" b="1">
                <a:solidFill>
                  <a:srgbClr val="008000"/>
                </a:solidFill>
                <a:latin typeface="Verdana" panose="020B0604030504040204" pitchFamily="34" charset="0"/>
              </a:rPr>
              <a:t>ESTRUCTURA ORGANIZATIVA DEL MINISTERIO DEL</a:t>
            </a:r>
          </a:p>
          <a:p>
            <a:r>
              <a:rPr lang="es-ES" altLang="es-VE" sz="1600" b="1">
                <a:solidFill>
                  <a:srgbClr val="008000"/>
                </a:solidFill>
                <a:latin typeface="Verdana" panose="020B0604030504040204" pitchFamily="34" charset="0"/>
              </a:rPr>
              <a:t>PODER POPULAR PARA ECOSOCIALISMO Y AGUAS</a:t>
            </a:r>
          </a:p>
        </p:txBody>
      </p:sp>
      <p:sp>
        <p:nvSpPr>
          <p:cNvPr id="35852" name="Rectangle 72"/>
          <p:cNvSpPr>
            <a:spLocks noChangeArrowheads="1"/>
          </p:cNvSpPr>
          <p:nvPr/>
        </p:nvSpPr>
        <p:spPr bwMode="auto">
          <a:xfrm>
            <a:off x="1962150" y="152400"/>
            <a:ext cx="5021263" cy="536575"/>
          </a:xfrm>
          <a:prstGeom prst="rect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400" b="1">
                <a:cs typeface="Times New Roman" panose="02020603050405020304" pitchFamily="18" charset="0"/>
              </a:rPr>
              <a:t>DIRECCION ESTADAL DEL PODER POPULAR PARA ECOSOCIALISMO Y AGUAS</a:t>
            </a:r>
          </a:p>
        </p:txBody>
      </p:sp>
      <p:sp>
        <p:nvSpPr>
          <p:cNvPr id="35853" name="Line 71"/>
          <p:cNvSpPr>
            <a:spLocks noChangeShapeType="1"/>
          </p:cNvSpPr>
          <p:nvPr/>
        </p:nvSpPr>
        <p:spPr bwMode="auto">
          <a:xfrm>
            <a:off x="4483100" y="685800"/>
            <a:ext cx="0" cy="1136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5854" name="Line 70"/>
          <p:cNvSpPr>
            <a:spLocks noChangeShapeType="1"/>
          </p:cNvSpPr>
          <p:nvPr/>
        </p:nvSpPr>
        <p:spPr bwMode="auto">
          <a:xfrm>
            <a:off x="2155825" y="925513"/>
            <a:ext cx="529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5855" name="Line 69"/>
          <p:cNvSpPr>
            <a:spLocks noChangeShapeType="1"/>
          </p:cNvSpPr>
          <p:nvPr/>
        </p:nvSpPr>
        <p:spPr bwMode="auto">
          <a:xfrm>
            <a:off x="2155825" y="925513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5856" name="Line 68"/>
          <p:cNvSpPr>
            <a:spLocks noChangeShapeType="1"/>
          </p:cNvSpPr>
          <p:nvPr/>
        </p:nvSpPr>
        <p:spPr bwMode="auto">
          <a:xfrm>
            <a:off x="7451725" y="925513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5857" name="Line 67"/>
          <p:cNvSpPr>
            <a:spLocks noChangeShapeType="1"/>
          </p:cNvSpPr>
          <p:nvPr/>
        </p:nvSpPr>
        <p:spPr bwMode="auto">
          <a:xfrm>
            <a:off x="5630863" y="925513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5858" name="Rectangle 66"/>
          <p:cNvSpPr>
            <a:spLocks noChangeArrowheads="1"/>
          </p:cNvSpPr>
          <p:nvPr/>
        </p:nvSpPr>
        <p:spPr bwMode="auto">
          <a:xfrm>
            <a:off x="998538" y="1052513"/>
            <a:ext cx="2316162" cy="387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Coordinación de Planificación Presupuesto y Administración</a:t>
            </a:r>
          </a:p>
        </p:txBody>
      </p:sp>
      <p:sp>
        <p:nvSpPr>
          <p:cNvPr id="35859" name="Rectangle 65"/>
          <p:cNvSpPr>
            <a:spLocks noChangeArrowheads="1"/>
          </p:cNvSpPr>
          <p:nvPr/>
        </p:nvSpPr>
        <p:spPr bwMode="auto">
          <a:xfrm>
            <a:off x="4968875" y="1052513"/>
            <a:ext cx="1323975" cy="517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Coordinación de Recursos humanos</a:t>
            </a:r>
          </a:p>
        </p:txBody>
      </p:sp>
      <p:sp>
        <p:nvSpPr>
          <p:cNvPr id="35860" name="Rectangle 64"/>
          <p:cNvSpPr>
            <a:spLocks noChangeArrowheads="1"/>
          </p:cNvSpPr>
          <p:nvPr/>
        </p:nvSpPr>
        <p:spPr bwMode="auto">
          <a:xfrm>
            <a:off x="6789738" y="1052513"/>
            <a:ext cx="1323975" cy="387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Guardería</a:t>
            </a:r>
          </a:p>
          <a:p>
            <a:pPr eaLnBrk="0" hangingPunct="0"/>
            <a:r>
              <a:rPr lang="es-ES" altLang="es-VE" sz="1100">
                <a:cs typeface="Times New Roman" panose="02020603050405020304" pitchFamily="18" charset="0"/>
              </a:rPr>
              <a:t>Ambiental</a:t>
            </a:r>
          </a:p>
        </p:txBody>
      </p:sp>
      <p:sp>
        <p:nvSpPr>
          <p:cNvPr id="35861" name="Line 63"/>
          <p:cNvSpPr>
            <a:spLocks noChangeShapeType="1"/>
          </p:cNvSpPr>
          <p:nvPr/>
        </p:nvSpPr>
        <p:spPr bwMode="auto">
          <a:xfrm>
            <a:off x="1666875" y="1827213"/>
            <a:ext cx="5949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62" name="Line 62"/>
          <p:cNvSpPr>
            <a:spLocks noChangeShapeType="1"/>
          </p:cNvSpPr>
          <p:nvPr/>
        </p:nvSpPr>
        <p:spPr bwMode="auto">
          <a:xfrm>
            <a:off x="1666875" y="1827213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63" name="Line 60"/>
          <p:cNvSpPr>
            <a:spLocks noChangeShapeType="1"/>
          </p:cNvSpPr>
          <p:nvPr/>
        </p:nvSpPr>
        <p:spPr bwMode="auto">
          <a:xfrm>
            <a:off x="7789863" y="18272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64" name="Line 59"/>
          <p:cNvSpPr>
            <a:spLocks noChangeShapeType="1"/>
          </p:cNvSpPr>
          <p:nvPr/>
        </p:nvSpPr>
        <p:spPr bwMode="auto">
          <a:xfrm>
            <a:off x="7616825" y="1827213"/>
            <a:ext cx="635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65" name="Rectangle 58"/>
          <p:cNvSpPr>
            <a:spLocks noChangeArrowheads="1"/>
          </p:cNvSpPr>
          <p:nvPr/>
        </p:nvSpPr>
        <p:spPr bwMode="auto">
          <a:xfrm>
            <a:off x="3954463" y="2738438"/>
            <a:ext cx="1352550" cy="376237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Unidad de Permisiones</a:t>
            </a:r>
          </a:p>
        </p:txBody>
      </p:sp>
      <p:sp>
        <p:nvSpPr>
          <p:cNvPr id="35866" name="Rectangle 57"/>
          <p:cNvSpPr>
            <a:spLocks noChangeArrowheads="1"/>
          </p:cNvSpPr>
          <p:nvPr/>
        </p:nvSpPr>
        <p:spPr bwMode="auto">
          <a:xfrm>
            <a:off x="3557588" y="1965325"/>
            <a:ext cx="1985962" cy="515938"/>
          </a:xfrm>
          <a:prstGeom prst="rect">
            <a:avLst/>
          </a:prstGeom>
          <a:solidFill>
            <a:srgbClr val="99FF33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latin typeface="Arial Unicode MS" panose="020B0604020202020204" pitchFamily="34" charset="-128"/>
                <a:cs typeface="Times New Roman" panose="02020603050405020304" pitchFamily="18" charset="0"/>
              </a:rPr>
              <a:t>Coordinación de</a:t>
            </a:r>
          </a:p>
          <a:p>
            <a:pPr eaLnBrk="0" hangingPunct="0"/>
            <a:r>
              <a:rPr lang="es-ES" altLang="es-VE" sz="1100">
                <a:latin typeface="Arial Unicode MS" panose="020B0604020202020204" pitchFamily="34" charset="-128"/>
                <a:cs typeface="Times New Roman" panose="02020603050405020304" pitchFamily="18" charset="0"/>
              </a:rPr>
              <a:t>Ordenación y Administración Ambiental</a:t>
            </a:r>
          </a:p>
        </p:txBody>
      </p:sp>
      <p:sp>
        <p:nvSpPr>
          <p:cNvPr id="35867" name="Rectangle 56"/>
          <p:cNvSpPr>
            <a:spLocks noChangeArrowheads="1"/>
          </p:cNvSpPr>
          <p:nvPr/>
        </p:nvSpPr>
        <p:spPr bwMode="auto">
          <a:xfrm>
            <a:off x="7145338" y="1965325"/>
            <a:ext cx="1489075" cy="515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Coordinación de Gestión de Aguas</a:t>
            </a:r>
          </a:p>
        </p:txBody>
      </p:sp>
      <p:sp>
        <p:nvSpPr>
          <p:cNvPr id="35868" name="Line 55"/>
          <p:cNvSpPr>
            <a:spLocks noChangeShapeType="1"/>
          </p:cNvSpPr>
          <p:nvPr/>
        </p:nvSpPr>
        <p:spPr bwMode="auto">
          <a:xfrm>
            <a:off x="4473575" y="1847850"/>
            <a:ext cx="1588" cy="128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69" name="Line 54"/>
          <p:cNvSpPr>
            <a:spLocks noChangeShapeType="1"/>
          </p:cNvSpPr>
          <p:nvPr/>
        </p:nvSpPr>
        <p:spPr bwMode="auto">
          <a:xfrm>
            <a:off x="1666875" y="2471738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70" name="Line 53"/>
          <p:cNvSpPr>
            <a:spLocks noChangeShapeType="1"/>
          </p:cNvSpPr>
          <p:nvPr/>
        </p:nvSpPr>
        <p:spPr bwMode="auto">
          <a:xfrm>
            <a:off x="2074863" y="2598738"/>
            <a:ext cx="0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71" name="Line 52"/>
          <p:cNvSpPr>
            <a:spLocks noChangeShapeType="1"/>
          </p:cNvSpPr>
          <p:nvPr/>
        </p:nvSpPr>
        <p:spPr bwMode="auto">
          <a:xfrm>
            <a:off x="3149600" y="2598738"/>
            <a:ext cx="0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72" name="Rectangle 51"/>
          <p:cNvSpPr>
            <a:spLocks noChangeArrowheads="1"/>
          </p:cNvSpPr>
          <p:nvPr/>
        </p:nvSpPr>
        <p:spPr bwMode="auto">
          <a:xfrm>
            <a:off x="2611438" y="2728913"/>
            <a:ext cx="1062037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Unidad de Calidad Ambiental</a:t>
            </a:r>
          </a:p>
        </p:txBody>
      </p:sp>
      <p:sp>
        <p:nvSpPr>
          <p:cNvPr id="35873" name="Rectangle 50"/>
          <p:cNvSpPr>
            <a:spLocks noChangeArrowheads="1"/>
          </p:cNvSpPr>
          <p:nvPr/>
        </p:nvSpPr>
        <p:spPr bwMode="auto">
          <a:xfrm>
            <a:off x="1638300" y="2728913"/>
            <a:ext cx="889000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Unidad Bosque</a:t>
            </a:r>
          </a:p>
        </p:txBody>
      </p:sp>
      <p:sp>
        <p:nvSpPr>
          <p:cNvPr id="35874" name="Line 49"/>
          <p:cNvSpPr>
            <a:spLocks noChangeShapeType="1"/>
          </p:cNvSpPr>
          <p:nvPr/>
        </p:nvSpPr>
        <p:spPr bwMode="auto">
          <a:xfrm>
            <a:off x="998538" y="2598738"/>
            <a:ext cx="28130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75" name="Line 48"/>
          <p:cNvSpPr>
            <a:spLocks noChangeShapeType="1"/>
          </p:cNvSpPr>
          <p:nvPr/>
        </p:nvSpPr>
        <p:spPr bwMode="auto">
          <a:xfrm>
            <a:off x="3811588" y="2598738"/>
            <a:ext cx="0" cy="77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76" name="Line 47"/>
          <p:cNvSpPr>
            <a:spLocks noChangeShapeType="1"/>
          </p:cNvSpPr>
          <p:nvPr/>
        </p:nvSpPr>
        <p:spPr bwMode="auto">
          <a:xfrm flipH="1">
            <a:off x="1163638" y="3373438"/>
            <a:ext cx="2647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77" name="Line 46"/>
          <p:cNvSpPr>
            <a:spLocks noChangeShapeType="1"/>
          </p:cNvSpPr>
          <p:nvPr/>
        </p:nvSpPr>
        <p:spPr bwMode="auto">
          <a:xfrm>
            <a:off x="1163638" y="3373438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78" name="Line 45"/>
          <p:cNvSpPr>
            <a:spLocks noChangeShapeType="1"/>
          </p:cNvSpPr>
          <p:nvPr/>
        </p:nvSpPr>
        <p:spPr bwMode="auto">
          <a:xfrm>
            <a:off x="3671888" y="3373438"/>
            <a:ext cx="1587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79" name="Line 44"/>
          <p:cNvSpPr>
            <a:spLocks noChangeShapeType="1"/>
          </p:cNvSpPr>
          <p:nvPr/>
        </p:nvSpPr>
        <p:spPr bwMode="auto">
          <a:xfrm>
            <a:off x="998538" y="2598738"/>
            <a:ext cx="0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80" name="Rectangle 43"/>
          <p:cNvSpPr>
            <a:spLocks noChangeArrowheads="1"/>
          </p:cNvSpPr>
          <p:nvPr/>
        </p:nvSpPr>
        <p:spPr bwMode="auto">
          <a:xfrm>
            <a:off x="708025" y="2728913"/>
            <a:ext cx="827088" cy="385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Vivero Forestal</a:t>
            </a:r>
          </a:p>
        </p:txBody>
      </p:sp>
      <p:sp>
        <p:nvSpPr>
          <p:cNvPr id="35881" name="Rectangle 42"/>
          <p:cNvSpPr>
            <a:spLocks noChangeArrowheads="1"/>
          </p:cNvSpPr>
          <p:nvPr/>
        </p:nvSpPr>
        <p:spPr bwMode="auto">
          <a:xfrm>
            <a:off x="873125" y="1954213"/>
            <a:ext cx="1558925" cy="517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Coordinación de Conservación Ambiental</a:t>
            </a:r>
          </a:p>
        </p:txBody>
      </p:sp>
      <p:sp>
        <p:nvSpPr>
          <p:cNvPr id="35882" name="Rectangle 41"/>
          <p:cNvSpPr>
            <a:spLocks noChangeArrowheads="1"/>
          </p:cNvSpPr>
          <p:nvPr/>
        </p:nvSpPr>
        <p:spPr bwMode="auto">
          <a:xfrm>
            <a:off x="1743075" y="3500438"/>
            <a:ext cx="1350963" cy="387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Unidad de Biodiversidad</a:t>
            </a:r>
          </a:p>
        </p:txBody>
      </p:sp>
      <p:sp>
        <p:nvSpPr>
          <p:cNvPr id="35883" name="Rectangle 40"/>
          <p:cNvSpPr>
            <a:spLocks noChangeArrowheads="1"/>
          </p:cNvSpPr>
          <p:nvPr/>
        </p:nvSpPr>
        <p:spPr bwMode="auto">
          <a:xfrm>
            <a:off x="3149600" y="3500438"/>
            <a:ext cx="1144588" cy="387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Unidad de Educ. Amb. </a:t>
            </a:r>
          </a:p>
        </p:txBody>
      </p:sp>
      <p:sp>
        <p:nvSpPr>
          <p:cNvPr id="35884" name="Line 39"/>
          <p:cNvSpPr>
            <a:spLocks noChangeShapeType="1"/>
          </p:cNvSpPr>
          <p:nvPr/>
        </p:nvSpPr>
        <p:spPr bwMode="auto">
          <a:xfrm>
            <a:off x="2432050" y="3373438"/>
            <a:ext cx="1588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85" name="Line 38"/>
          <p:cNvSpPr>
            <a:spLocks noChangeShapeType="1"/>
          </p:cNvSpPr>
          <p:nvPr/>
        </p:nvSpPr>
        <p:spPr bwMode="auto">
          <a:xfrm>
            <a:off x="3589338" y="3887788"/>
            <a:ext cx="3175" cy="128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86" name="Line 37"/>
          <p:cNvSpPr>
            <a:spLocks noChangeShapeType="1"/>
          </p:cNvSpPr>
          <p:nvPr/>
        </p:nvSpPr>
        <p:spPr bwMode="auto">
          <a:xfrm flipH="1">
            <a:off x="1328738" y="4016375"/>
            <a:ext cx="2260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87" name="Line 36"/>
          <p:cNvSpPr>
            <a:spLocks noChangeShapeType="1"/>
          </p:cNvSpPr>
          <p:nvPr/>
        </p:nvSpPr>
        <p:spPr bwMode="auto">
          <a:xfrm>
            <a:off x="1328738" y="4016375"/>
            <a:ext cx="0" cy="128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88" name="Line 35"/>
          <p:cNvSpPr>
            <a:spLocks noChangeShapeType="1"/>
          </p:cNvSpPr>
          <p:nvPr/>
        </p:nvSpPr>
        <p:spPr bwMode="auto">
          <a:xfrm>
            <a:off x="2817813" y="4016375"/>
            <a:ext cx="0" cy="128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889" name="Rectangle 34"/>
          <p:cNvSpPr>
            <a:spLocks noChangeArrowheads="1"/>
          </p:cNvSpPr>
          <p:nvPr/>
        </p:nvSpPr>
        <p:spPr bwMode="auto">
          <a:xfrm>
            <a:off x="708025" y="4156075"/>
            <a:ext cx="1311275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Centro </a:t>
            </a:r>
          </a:p>
          <a:p>
            <a:pPr eaLnBrk="0" hangingPunct="0"/>
            <a:r>
              <a:rPr lang="es-ES" altLang="es-VE" sz="1100">
                <a:cs typeface="Times New Roman" panose="02020603050405020304" pitchFamily="18" charset="0"/>
              </a:rPr>
              <a:t>de Documentación</a:t>
            </a:r>
          </a:p>
        </p:txBody>
      </p:sp>
      <p:sp>
        <p:nvSpPr>
          <p:cNvPr id="35890" name="Rectangle 33"/>
          <p:cNvSpPr>
            <a:spLocks noChangeArrowheads="1"/>
          </p:cNvSpPr>
          <p:nvPr/>
        </p:nvSpPr>
        <p:spPr bwMode="auto">
          <a:xfrm>
            <a:off x="2155825" y="4156075"/>
            <a:ext cx="1323975" cy="385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Librería </a:t>
            </a:r>
          </a:p>
          <a:p>
            <a:pPr eaLnBrk="0" hangingPunct="0"/>
            <a:r>
              <a:rPr lang="es-ES" altLang="es-VE" sz="1100">
                <a:cs typeface="Times New Roman" panose="02020603050405020304" pitchFamily="18" charset="0"/>
              </a:rPr>
              <a:t>Ecológica</a:t>
            </a:r>
          </a:p>
        </p:txBody>
      </p:sp>
      <p:sp>
        <p:nvSpPr>
          <p:cNvPr id="35891" name="Line 32"/>
          <p:cNvSpPr>
            <a:spLocks noChangeShapeType="1"/>
          </p:cNvSpPr>
          <p:nvPr/>
        </p:nvSpPr>
        <p:spPr bwMode="auto">
          <a:xfrm>
            <a:off x="1666875" y="4897438"/>
            <a:ext cx="0" cy="128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5892" name="Line 31"/>
          <p:cNvSpPr>
            <a:spLocks noChangeShapeType="1"/>
          </p:cNvSpPr>
          <p:nvPr/>
        </p:nvSpPr>
        <p:spPr bwMode="auto">
          <a:xfrm>
            <a:off x="3624263" y="4906963"/>
            <a:ext cx="0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5893" name="Line 30"/>
          <p:cNvSpPr>
            <a:spLocks noChangeShapeType="1"/>
          </p:cNvSpPr>
          <p:nvPr/>
        </p:nvSpPr>
        <p:spPr bwMode="auto">
          <a:xfrm>
            <a:off x="5307013" y="4906963"/>
            <a:ext cx="0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5894" name="Line 29"/>
          <p:cNvSpPr>
            <a:spLocks noChangeShapeType="1"/>
          </p:cNvSpPr>
          <p:nvPr/>
        </p:nvSpPr>
        <p:spPr bwMode="auto">
          <a:xfrm flipH="1">
            <a:off x="7108825" y="4884738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5895" name="Rectangle 28"/>
          <p:cNvSpPr>
            <a:spLocks noChangeArrowheads="1"/>
          </p:cNvSpPr>
          <p:nvPr/>
        </p:nvSpPr>
        <p:spPr bwMode="auto">
          <a:xfrm>
            <a:off x="1169988" y="5048250"/>
            <a:ext cx="992187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Área</a:t>
            </a:r>
          </a:p>
          <a:p>
            <a:pPr eaLnBrk="0" hangingPunct="0"/>
            <a:r>
              <a:rPr lang="es-ES" altLang="es-VE" sz="1100">
                <a:cs typeface="Times New Roman" panose="02020603050405020304" pitchFamily="18" charset="0"/>
              </a:rPr>
              <a:t> Nº 1</a:t>
            </a:r>
          </a:p>
        </p:txBody>
      </p:sp>
      <p:sp>
        <p:nvSpPr>
          <p:cNvPr id="35896" name="Rectangle 27"/>
          <p:cNvSpPr>
            <a:spLocks noChangeArrowheads="1"/>
          </p:cNvSpPr>
          <p:nvPr/>
        </p:nvSpPr>
        <p:spPr bwMode="auto">
          <a:xfrm>
            <a:off x="3127375" y="5048250"/>
            <a:ext cx="993775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Área </a:t>
            </a:r>
          </a:p>
          <a:p>
            <a:pPr eaLnBrk="0" hangingPunct="0"/>
            <a:r>
              <a:rPr lang="es-ES" altLang="es-VE" sz="1100">
                <a:cs typeface="Times New Roman" panose="02020603050405020304" pitchFamily="18" charset="0"/>
              </a:rPr>
              <a:t>Nº 2</a:t>
            </a:r>
          </a:p>
        </p:txBody>
      </p:sp>
      <p:sp>
        <p:nvSpPr>
          <p:cNvPr id="35897" name="Rectangle 26"/>
          <p:cNvSpPr>
            <a:spLocks noChangeArrowheads="1"/>
          </p:cNvSpPr>
          <p:nvPr/>
        </p:nvSpPr>
        <p:spPr bwMode="auto">
          <a:xfrm>
            <a:off x="4810125" y="5048250"/>
            <a:ext cx="993775" cy="5143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Área </a:t>
            </a:r>
          </a:p>
          <a:p>
            <a:pPr eaLnBrk="0" hangingPunct="0"/>
            <a:r>
              <a:rPr lang="es-ES" altLang="es-VE" sz="1100">
                <a:cs typeface="Times New Roman" panose="02020603050405020304" pitchFamily="18" charset="0"/>
              </a:rPr>
              <a:t>Nº 3</a:t>
            </a:r>
          </a:p>
        </p:txBody>
      </p:sp>
      <p:sp>
        <p:nvSpPr>
          <p:cNvPr id="35898" name="Rectangle 25"/>
          <p:cNvSpPr>
            <a:spLocks noChangeArrowheads="1"/>
          </p:cNvSpPr>
          <p:nvPr/>
        </p:nvSpPr>
        <p:spPr bwMode="auto">
          <a:xfrm>
            <a:off x="6569075" y="5048250"/>
            <a:ext cx="992188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Área </a:t>
            </a:r>
          </a:p>
          <a:p>
            <a:pPr eaLnBrk="0" hangingPunct="0"/>
            <a:r>
              <a:rPr lang="es-ES" altLang="es-VE" sz="1100">
                <a:cs typeface="Times New Roman" panose="02020603050405020304" pitchFamily="18" charset="0"/>
              </a:rPr>
              <a:t>Nº 4</a:t>
            </a:r>
          </a:p>
        </p:txBody>
      </p:sp>
      <p:sp>
        <p:nvSpPr>
          <p:cNvPr id="35899" name="Line 24"/>
          <p:cNvSpPr>
            <a:spLocks noChangeShapeType="1"/>
          </p:cNvSpPr>
          <p:nvPr/>
        </p:nvSpPr>
        <p:spPr bwMode="auto">
          <a:xfrm>
            <a:off x="4910138" y="2503488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900" name="Line 23"/>
          <p:cNvSpPr>
            <a:spLocks noChangeShapeType="1"/>
          </p:cNvSpPr>
          <p:nvPr/>
        </p:nvSpPr>
        <p:spPr bwMode="auto">
          <a:xfrm flipH="1">
            <a:off x="7616825" y="2471738"/>
            <a:ext cx="635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901" name="Line 22"/>
          <p:cNvSpPr>
            <a:spLocks noChangeShapeType="1"/>
          </p:cNvSpPr>
          <p:nvPr/>
        </p:nvSpPr>
        <p:spPr bwMode="auto">
          <a:xfrm>
            <a:off x="4498975" y="2640013"/>
            <a:ext cx="1323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902" name="Line 21"/>
          <p:cNvSpPr>
            <a:spLocks noChangeShapeType="1"/>
          </p:cNvSpPr>
          <p:nvPr/>
        </p:nvSpPr>
        <p:spPr bwMode="auto">
          <a:xfrm>
            <a:off x="7116763" y="2598738"/>
            <a:ext cx="1158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903" name="Line 20"/>
          <p:cNvSpPr>
            <a:spLocks noChangeShapeType="1"/>
          </p:cNvSpPr>
          <p:nvPr/>
        </p:nvSpPr>
        <p:spPr bwMode="auto">
          <a:xfrm>
            <a:off x="7127875" y="2609850"/>
            <a:ext cx="0" cy="128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904" name="Line 19"/>
          <p:cNvSpPr>
            <a:spLocks noChangeShapeType="1"/>
          </p:cNvSpPr>
          <p:nvPr/>
        </p:nvSpPr>
        <p:spPr bwMode="auto">
          <a:xfrm>
            <a:off x="8270875" y="2609850"/>
            <a:ext cx="0" cy="128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905" name="Rectangle 16"/>
          <p:cNvSpPr>
            <a:spLocks noChangeArrowheads="1"/>
          </p:cNvSpPr>
          <p:nvPr/>
        </p:nvSpPr>
        <p:spPr bwMode="auto">
          <a:xfrm>
            <a:off x="5614988" y="2762250"/>
            <a:ext cx="1060450" cy="611188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Unidad de Ordenación del Territorio</a:t>
            </a:r>
          </a:p>
        </p:txBody>
      </p:sp>
      <p:sp>
        <p:nvSpPr>
          <p:cNvPr id="35906" name="Rectangle 15"/>
          <p:cNvSpPr>
            <a:spLocks noChangeArrowheads="1"/>
          </p:cNvSpPr>
          <p:nvPr/>
        </p:nvSpPr>
        <p:spPr bwMode="auto">
          <a:xfrm>
            <a:off x="4432300" y="3565525"/>
            <a:ext cx="1158875" cy="644525"/>
          </a:xfrm>
          <a:prstGeom prst="rect">
            <a:avLst/>
          </a:prstGeom>
          <a:solidFill>
            <a:srgbClr val="99FF33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 b="1">
                <a:cs typeface="Times New Roman" panose="02020603050405020304" pitchFamily="18" charset="0"/>
              </a:rPr>
              <a:t>Unidad de Vigilancia</a:t>
            </a:r>
            <a:endParaRPr lang="es-ES" altLang="es-VE" sz="1100">
              <a:cs typeface="Times New Roman" panose="02020603050405020304" pitchFamily="18" charset="0"/>
            </a:endParaRPr>
          </a:p>
          <a:p>
            <a:pPr eaLnBrk="0" hangingPunct="0"/>
            <a:r>
              <a:rPr lang="es-ES" altLang="es-VE" sz="1100" b="1">
                <a:cs typeface="Times New Roman" panose="02020603050405020304" pitchFamily="18" charset="0"/>
              </a:rPr>
              <a:t>y Control</a:t>
            </a:r>
            <a:endParaRPr lang="es-ES" altLang="es-VE" sz="1100">
              <a:cs typeface="Times New Roman" panose="02020603050405020304" pitchFamily="18" charset="0"/>
            </a:endParaRPr>
          </a:p>
        </p:txBody>
      </p:sp>
      <p:sp>
        <p:nvSpPr>
          <p:cNvPr id="35907" name="Rectangle 13"/>
          <p:cNvSpPr>
            <a:spLocks noChangeArrowheads="1"/>
          </p:cNvSpPr>
          <p:nvPr/>
        </p:nvSpPr>
        <p:spPr bwMode="auto">
          <a:xfrm>
            <a:off x="5822950" y="2030413"/>
            <a:ext cx="992188" cy="385762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latin typeface="Arial Unicode MS" panose="020B0604020202020204" pitchFamily="34" charset="-128"/>
                <a:cs typeface="Times New Roman" panose="02020603050405020304" pitchFamily="18" charset="0"/>
              </a:rPr>
              <a:t>Unidad de Incendios</a:t>
            </a:r>
          </a:p>
        </p:txBody>
      </p:sp>
      <p:sp>
        <p:nvSpPr>
          <p:cNvPr id="35908" name="Rectangle 12"/>
          <p:cNvSpPr>
            <a:spLocks noChangeArrowheads="1"/>
          </p:cNvSpPr>
          <p:nvPr/>
        </p:nvSpPr>
        <p:spPr bwMode="auto">
          <a:xfrm>
            <a:off x="6802438" y="2698750"/>
            <a:ext cx="828675" cy="515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Unidad de Cuencas</a:t>
            </a:r>
          </a:p>
        </p:txBody>
      </p:sp>
      <p:sp>
        <p:nvSpPr>
          <p:cNvPr id="35909" name="Rectangle 11"/>
          <p:cNvSpPr>
            <a:spLocks noChangeArrowheads="1"/>
          </p:cNvSpPr>
          <p:nvPr/>
        </p:nvSpPr>
        <p:spPr bwMode="auto">
          <a:xfrm>
            <a:off x="7770813" y="2667000"/>
            <a:ext cx="992187" cy="387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Unidad de Embalses</a:t>
            </a:r>
          </a:p>
        </p:txBody>
      </p:sp>
      <p:sp>
        <p:nvSpPr>
          <p:cNvPr id="35910" name="Line 9"/>
          <p:cNvSpPr>
            <a:spLocks noChangeShapeType="1"/>
          </p:cNvSpPr>
          <p:nvPr/>
        </p:nvSpPr>
        <p:spPr bwMode="auto">
          <a:xfrm>
            <a:off x="7710488" y="2609850"/>
            <a:ext cx="0" cy="862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18000" rIns="54000" bIns="36000"/>
          <a:lstStyle/>
          <a:p>
            <a:endParaRPr lang="es-VE"/>
          </a:p>
        </p:txBody>
      </p:sp>
      <p:sp>
        <p:nvSpPr>
          <p:cNvPr id="35911" name="Rectangle 8"/>
          <p:cNvSpPr>
            <a:spLocks noChangeArrowheads="1"/>
          </p:cNvSpPr>
          <p:nvPr/>
        </p:nvSpPr>
        <p:spPr bwMode="auto">
          <a:xfrm>
            <a:off x="7218363" y="3471863"/>
            <a:ext cx="1157287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INAHMET</a:t>
            </a:r>
          </a:p>
        </p:txBody>
      </p:sp>
      <p:sp>
        <p:nvSpPr>
          <p:cNvPr id="35912" name="Rectangle 6"/>
          <p:cNvSpPr>
            <a:spLocks noChangeArrowheads="1"/>
          </p:cNvSpPr>
          <p:nvPr/>
        </p:nvSpPr>
        <p:spPr bwMode="auto">
          <a:xfrm>
            <a:off x="692150" y="3509963"/>
            <a:ext cx="993775" cy="387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8000" rIns="54000" bIns="36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1100">
                <a:cs typeface="Times New Roman" panose="02020603050405020304" pitchFamily="18" charset="0"/>
              </a:rPr>
              <a:t>Unidad de Laborat.</a:t>
            </a:r>
          </a:p>
        </p:txBody>
      </p:sp>
      <p:sp>
        <p:nvSpPr>
          <p:cNvPr id="35913" name="Line 5"/>
          <p:cNvSpPr>
            <a:spLocks noChangeShapeType="1"/>
          </p:cNvSpPr>
          <p:nvPr/>
        </p:nvSpPr>
        <p:spPr bwMode="auto">
          <a:xfrm>
            <a:off x="381000" y="1570038"/>
            <a:ext cx="4092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5842" name="Line 75"/>
          <p:cNvSpPr>
            <a:spLocks noChangeShapeType="1"/>
          </p:cNvSpPr>
          <p:nvPr/>
        </p:nvSpPr>
        <p:spPr bwMode="auto">
          <a:xfrm>
            <a:off x="404813" y="4873625"/>
            <a:ext cx="67262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5843" name="Line 74"/>
          <p:cNvSpPr>
            <a:spLocks noChangeShapeType="1"/>
          </p:cNvSpPr>
          <p:nvPr/>
        </p:nvSpPr>
        <p:spPr bwMode="auto">
          <a:xfrm>
            <a:off x="381000" y="1497013"/>
            <a:ext cx="23813" cy="3387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cxnSp>
        <p:nvCxnSpPr>
          <p:cNvPr id="35847" name="4 Conector recto"/>
          <p:cNvCxnSpPr>
            <a:cxnSpLocks noChangeShapeType="1"/>
          </p:cNvCxnSpPr>
          <p:nvPr/>
        </p:nvCxnSpPr>
        <p:spPr bwMode="auto">
          <a:xfrm>
            <a:off x="5435600" y="2640013"/>
            <a:ext cx="0" cy="977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6 Conector recto"/>
          <p:cNvCxnSpPr>
            <a:cxnSpLocks noChangeShapeType="1"/>
            <a:stCxn id="35901" idx="1"/>
          </p:cNvCxnSpPr>
          <p:nvPr/>
        </p:nvCxnSpPr>
        <p:spPr bwMode="auto">
          <a:xfrm flipH="1">
            <a:off x="5803900" y="2641600"/>
            <a:ext cx="19050" cy="122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13 Conector recto"/>
          <p:cNvCxnSpPr>
            <a:cxnSpLocks noChangeShapeType="1"/>
          </p:cNvCxnSpPr>
          <p:nvPr/>
        </p:nvCxnSpPr>
        <p:spPr bwMode="auto">
          <a:xfrm flipH="1">
            <a:off x="4456113" y="2619375"/>
            <a:ext cx="26987" cy="107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20 Conector recto"/>
          <p:cNvCxnSpPr>
            <a:cxnSpLocks noChangeShapeType="1"/>
            <a:stCxn id="35866" idx="3"/>
            <a:endCxn id="35907" idx="1"/>
          </p:cNvCxnSpPr>
          <p:nvPr/>
        </p:nvCxnSpPr>
        <p:spPr bwMode="auto">
          <a:xfrm>
            <a:off x="5562600" y="2222500"/>
            <a:ext cx="24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00138" y="609600"/>
            <a:ext cx="7162800" cy="82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VE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¿ QUÉ ES VIGILANCIA, CONTROL Y GUARDERÍA AMBIENTAL?</a:t>
            </a:r>
            <a:endParaRPr lang="es-ES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862013" y="1676400"/>
            <a:ext cx="7391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VE" altLang="es-VE" sz="1600"/>
              <a:t>ES LA RESPUESTA QUE “TODOS” DAMOS AL MANDATO DEL ART. 127 C</a:t>
            </a:r>
            <a:r>
              <a:rPr lang="es-VE" altLang="es-VE" sz="1600" i="1"/>
              <a:t>ONSTITUCIÓN DE LA REPÚBLICA BOLIVARIANA DE VENEZUELA</a:t>
            </a:r>
            <a:r>
              <a:rPr lang="es-VE" altLang="es-VE" sz="1600"/>
              <a:t>.  </a:t>
            </a:r>
            <a:r>
              <a:rPr lang="es-VE" altLang="es-VE" sz="1600" b="1"/>
              <a:t>“PROTECCIÓN AMBIENTAL”</a:t>
            </a:r>
            <a:r>
              <a:rPr lang="es-VE" altLang="es-VE" sz="1600"/>
              <a:t>.</a:t>
            </a:r>
            <a:r>
              <a:rPr lang="es-ES" altLang="es-VE" sz="1600"/>
              <a:t> 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17513" y="3124200"/>
            <a:ext cx="8458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" altLang="es-VE" b="1"/>
              <a:t>Artículo 127.</a:t>
            </a:r>
            <a:r>
              <a:rPr lang="es-ES" altLang="es-VE"/>
              <a:t> Es un derecho y un deber de cada generación </a:t>
            </a:r>
            <a:r>
              <a:rPr lang="es-ES" altLang="es-VE" b="1"/>
              <a:t>proteger</a:t>
            </a:r>
            <a:r>
              <a:rPr lang="es-ES" altLang="es-VE"/>
              <a:t> y mantener el ambiente en beneficio de sí misma y del mundo futuro. Toda persona tiene derecho individual y colectivamente a disfrutar de una vida y de un ambiente seguro, sano y ecológicamente equilibrado. El Estado </a:t>
            </a:r>
            <a:r>
              <a:rPr lang="es-ES" altLang="es-VE" b="1"/>
              <a:t>protegerá</a:t>
            </a:r>
            <a:r>
              <a:rPr lang="es-ES" altLang="es-VE"/>
              <a:t> el ambiente, la diversidad biológica, genética, los procesos ecológicos, los parques nacionales y monumentos naturales y demás áreas de especial importancia ecológica. El genoma de los seres vivos no podrá ser patentado, y la ley que se refiera a los principios bioéticos regulará la materia.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173288" y="533400"/>
            <a:ext cx="5029200" cy="576263"/>
          </a:xfrm>
          <a:prstGeom prst="rect">
            <a:avLst/>
          </a:prstGeom>
          <a:noFill/>
          <a:ln w="57150" cmpd="thickThin">
            <a:solidFill>
              <a:srgbClr val="0066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VE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GUARDERÍA</a:t>
            </a:r>
            <a:r>
              <a:rPr lang="es-VE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+mn-cs"/>
              </a:rPr>
              <a:t> AMBIENTAL</a:t>
            </a:r>
            <a:endParaRPr lang="es-ES" sz="28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05000" y="1295400"/>
            <a:ext cx="5500688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VE" sz="2000" b="1" dirty="0">
                <a:latin typeface="Arial" charset="0"/>
                <a:cs typeface="+mn-cs"/>
              </a:rPr>
              <a:t>¿ QUIÉNES LA HACEN?</a:t>
            </a:r>
            <a:r>
              <a:rPr lang="es-VE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 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5138" y="1962150"/>
            <a:ext cx="4222750" cy="1063625"/>
          </a:xfrm>
          <a:prstGeom prst="rect">
            <a:avLst/>
          </a:prstGeom>
          <a:noFill/>
          <a:ln w="57150" cmpd="thickThin">
            <a:solidFill>
              <a:srgbClr val="008000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MX" sz="2000" b="1" dirty="0" smtClean="0">
                <a:latin typeface="Calibri" pitchFamily="34" charset="0"/>
                <a:cs typeface="Calibri" pitchFamily="34" charset="0"/>
              </a:rPr>
              <a:t>REGLAMENTO SOBRE GUARDERÍA AMBIENTAL (DECRETO 1221 DEL 02 NOVIEMBRE 1990)</a:t>
            </a:r>
            <a:endParaRPr lang="es-E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5791200" y="2189163"/>
            <a:ext cx="2667000" cy="45402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VE" sz="2000" b="1">
                <a:latin typeface="Calibri" panose="020F0502020204030204" pitchFamily="34" charset="0"/>
              </a:rPr>
              <a:t>ÓRGANOS AUXILIARES</a:t>
            </a:r>
            <a:endParaRPr lang="es-ES" altLang="es-VE" sz="2000" b="1"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7038" y="3276600"/>
            <a:ext cx="4038600" cy="235743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marL="193675" indent="-193675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FUNCIONARIOS COMPETENTES DEL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    MINISTERIO DEL AMBIENTE</a:t>
            </a:r>
          </a:p>
          <a:p>
            <a:pPr marL="193675" indent="-193675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FUERZA ARMADA NACIONAL</a:t>
            </a:r>
          </a:p>
          <a:p>
            <a:pPr marL="193675" indent="-193675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GOBERNACIONES Y ALCALDÍAS</a:t>
            </a:r>
          </a:p>
          <a:p>
            <a:pPr marL="193675" indent="-193675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ÓRGANOS DE POLICÍA</a:t>
            </a:r>
          </a:p>
          <a:p>
            <a:pPr marL="193675" indent="-193675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CUERPO DE BOMBEROS</a:t>
            </a:r>
          </a:p>
          <a:p>
            <a:pPr marL="193675" indent="-193675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CAPITANÍA DE PUERTOS</a:t>
            </a:r>
          </a:p>
          <a:p>
            <a:pPr marL="193675" indent="-193675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PROTECCIÓN CIVIL</a:t>
            </a:r>
            <a:endParaRPr lang="es-VE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4876800" y="3622675"/>
            <a:ext cx="3905250" cy="177006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93675" indent="-193675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 b="1">
                <a:latin typeface="Calibri" panose="020F0502020204030204" pitchFamily="34" charset="0"/>
              </a:rPr>
              <a:t>CIUDADANOS Y CIUDADANAS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 b="1">
                <a:latin typeface="Calibri" panose="020F0502020204030204" pitchFamily="34" charset="0"/>
              </a:rPr>
              <a:t>ASOCIACIONES DE VECINOS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 b="1">
                <a:latin typeface="Calibri" panose="020F0502020204030204" pitchFamily="34" charset="0"/>
              </a:rPr>
              <a:t>LIGAS CONTRA INCENDIOS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 b="1">
                <a:latin typeface="Calibri" panose="020F0502020204030204" pitchFamily="34" charset="0"/>
              </a:rPr>
              <a:t>OTRAS ASOCIACIONES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s-MX" altLang="es-VE" sz="1600" b="1">
                <a:latin typeface="Calibri" panose="020F0502020204030204" pitchFamily="34" charset="0"/>
              </a:rPr>
              <a:t>	AMBIENTALISTAS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 b="1">
                <a:latin typeface="Calibri" panose="020F0502020204030204" pitchFamily="34" charset="0"/>
              </a:rPr>
              <a:t>VOLUNTARIOS DEL AMBIENTE (REDVIVA)</a:t>
            </a:r>
          </a:p>
        </p:txBody>
      </p:sp>
      <p:cxnSp>
        <p:nvCxnSpPr>
          <p:cNvPr id="37895" name="8 Conector recto de flecha"/>
          <p:cNvCxnSpPr>
            <a:cxnSpLocks noChangeShapeType="1"/>
            <a:stCxn id="4" idx="2"/>
          </p:cNvCxnSpPr>
          <p:nvPr/>
        </p:nvCxnSpPr>
        <p:spPr bwMode="auto">
          <a:xfrm>
            <a:off x="2576513" y="3054350"/>
            <a:ext cx="0" cy="298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6" name="10 Conector recto de flecha"/>
          <p:cNvCxnSpPr>
            <a:cxnSpLocks noChangeShapeType="1"/>
            <a:stCxn id="4" idx="3"/>
            <a:endCxn id="37892" idx="1"/>
          </p:cNvCxnSpPr>
          <p:nvPr/>
        </p:nvCxnSpPr>
        <p:spPr bwMode="auto">
          <a:xfrm flipV="1">
            <a:off x="4716463" y="2416175"/>
            <a:ext cx="1046162" cy="777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7" name="12 Conector recto de flecha"/>
          <p:cNvCxnSpPr>
            <a:cxnSpLocks noChangeShapeType="1"/>
            <a:stCxn id="37892" idx="2"/>
          </p:cNvCxnSpPr>
          <p:nvPr/>
        </p:nvCxnSpPr>
        <p:spPr bwMode="auto">
          <a:xfrm>
            <a:off x="7124700" y="2671763"/>
            <a:ext cx="0" cy="103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8001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VE" sz="2000" b="1">
                <a:solidFill>
                  <a:srgbClr val="FF0000"/>
                </a:solidFill>
                <a:latin typeface="Book Antiqua" panose="02040602050305030304" pitchFamily="18" charset="0"/>
              </a:rPr>
              <a:t>PROGRAMA DE VIGILANCIA Y CONTROL AMBIENTAL</a:t>
            </a:r>
          </a:p>
          <a:p>
            <a:pPr>
              <a:spcBef>
                <a:spcPct val="50000"/>
              </a:spcBef>
            </a:pPr>
            <a:r>
              <a:rPr lang="es-ES" altLang="es-VE" sz="2000" b="1">
                <a:solidFill>
                  <a:srgbClr val="FF0000"/>
                </a:solidFill>
                <a:latin typeface="Book Antiqua" panose="02040602050305030304" pitchFamily="18" charset="0"/>
              </a:rPr>
              <a:t>TIENE LA RESPONSABILIDAD DE</a:t>
            </a:r>
          </a:p>
        </p:txBody>
      </p:sp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3048000" y="1795463"/>
            <a:ext cx="3036888" cy="13795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folHlink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>
                <a:latin typeface="Calibri" panose="020F0502020204030204" pitchFamily="34" charset="0"/>
              </a:rPr>
              <a:t>Prevenir y/o minimizar el </a:t>
            </a:r>
          </a:p>
          <a:p>
            <a:r>
              <a:rPr lang="es-ES" altLang="es-VE">
                <a:latin typeface="Calibri" panose="020F0502020204030204" pitchFamily="34" charset="0"/>
              </a:rPr>
              <a:t>deterioro de los recursos</a:t>
            </a:r>
          </a:p>
          <a:p>
            <a:r>
              <a:rPr lang="es-ES" altLang="es-VE">
                <a:latin typeface="Calibri" panose="020F0502020204030204" pitchFamily="34" charset="0"/>
              </a:rPr>
              <a:t>naturales y la degradación</a:t>
            </a:r>
          </a:p>
          <a:p>
            <a:r>
              <a:rPr lang="es-ES" altLang="es-VE">
                <a:latin typeface="Calibri" panose="020F0502020204030204" pitchFamily="34" charset="0"/>
              </a:rPr>
              <a:t>del ambiente</a:t>
            </a:r>
          </a:p>
        </p:txBody>
      </p:sp>
      <p:sp>
        <p:nvSpPr>
          <p:cNvPr id="38915" name="Rectangle 7"/>
          <p:cNvSpPr>
            <a:spLocks noChangeArrowheads="1"/>
          </p:cNvSpPr>
          <p:nvPr/>
        </p:nvSpPr>
        <p:spPr bwMode="auto">
          <a:xfrm>
            <a:off x="323850" y="3624263"/>
            <a:ext cx="4032250" cy="1676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folHlink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>
                <a:latin typeface="Calibri" panose="020F0502020204030204" pitchFamily="34" charset="0"/>
              </a:rPr>
              <a:t>Vigilando, supervisando y controlando</a:t>
            </a:r>
          </a:p>
          <a:p>
            <a:r>
              <a:rPr lang="es-ES" altLang="es-VE">
                <a:latin typeface="Calibri" panose="020F0502020204030204" pitchFamily="34" charset="0"/>
              </a:rPr>
              <a:t>su uso y aprovechamiento en el </a:t>
            </a:r>
          </a:p>
          <a:p>
            <a:r>
              <a:rPr lang="es-ES" altLang="es-VE">
                <a:latin typeface="Calibri" panose="020F0502020204030204" pitchFamily="34" charset="0"/>
              </a:rPr>
              <a:t>marco del desarrollo sustentable</a:t>
            </a:r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4800600" y="3548063"/>
            <a:ext cx="4019550" cy="1905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folHlink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>
                <a:latin typeface="Calibri" panose="020F0502020204030204" pitchFamily="34" charset="0"/>
              </a:rPr>
              <a:t>De acuerdo a la normativa legal y </a:t>
            </a:r>
          </a:p>
          <a:p>
            <a:r>
              <a:rPr lang="es-ES" altLang="es-VE">
                <a:latin typeface="Calibri" panose="020F0502020204030204" pitchFamily="34" charset="0"/>
              </a:rPr>
              <a:t>disposiciones técnicas establecidas</a:t>
            </a:r>
          </a:p>
          <a:p>
            <a:r>
              <a:rPr lang="es-ES" altLang="es-VE">
                <a:latin typeface="Calibri" panose="020F0502020204030204" pitchFamily="34" charset="0"/>
              </a:rPr>
              <a:t>en materia legal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Marcador de pie de página 2"/>
          <p:cNvSpPr txBox="1">
            <a:spLocks noGrp="1"/>
          </p:cNvSpPr>
          <p:nvPr/>
        </p:nvSpPr>
        <p:spPr bwMode="auto">
          <a:xfrm>
            <a:off x="2916238" y="6734175"/>
            <a:ext cx="5473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800">
                <a:solidFill>
                  <a:schemeClr val="bg1"/>
                </a:solidFill>
              </a:rPr>
              <a:t>Recopilación: Miyel Rodríguez y Francisco Lau - Edición y Montaje: F. Lau  (Abril 2015) </a:t>
            </a:r>
          </a:p>
        </p:txBody>
      </p:sp>
      <p:sp>
        <p:nvSpPr>
          <p:cNvPr id="81923" name="Marcador de número de diapositiva 3"/>
          <p:cNvSpPr txBox="1">
            <a:spLocks noGrp="1"/>
          </p:cNvSpPr>
          <p:nvPr/>
        </p:nvSpPr>
        <p:spPr bwMode="auto">
          <a:xfrm>
            <a:off x="8629650" y="6734175"/>
            <a:ext cx="514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9790CBA-4706-4647-9FAF-5726E9879092}" type="slidenum">
              <a:rPr lang="es-ES" altLang="es-VE" sz="800">
                <a:solidFill>
                  <a:schemeClr val="bg1"/>
                </a:solidFill>
              </a:rPr>
              <a:pPr algn="r"/>
              <a:t>2</a:t>
            </a:fld>
            <a:endParaRPr lang="es-ES" altLang="es-VE" sz="800">
              <a:solidFill>
                <a:schemeClr val="bg1"/>
              </a:solidFill>
            </a:endParaRPr>
          </a:p>
        </p:txBody>
      </p:sp>
      <p:sp>
        <p:nvSpPr>
          <p:cNvPr id="81924" name="WordArt 3"/>
          <p:cNvSpPr>
            <a:spLocks noChangeArrowheads="1" noChangeShapeType="1" noTextEdit="1"/>
          </p:cNvSpPr>
          <p:nvPr/>
        </p:nvSpPr>
        <p:spPr bwMode="auto">
          <a:xfrm>
            <a:off x="2286000" y="1700213"/>
            <a:ext cx="46069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3600" b="1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 panose="020B0A04020102020204" pitchFamily="34" charset="0"/>
              </a:rPr>
              <a:t>Actividad Nº 18</a:t>
            </a:r>
          </a:p>
        </p:txBody>
      </p:sp>
      <p:sp>
        <p:nvSpPr>
          <p:cNvPr id="81925" name="WordArt 4"/>
          <p:cNvSpPr>
            <a:spLocks noChangeArrowheads="1" noChangeShapeType="1" noTextEdit="1"/>
          </p:cNvSpPr>
          <p:nvPr/>
        </p:nvSpPr>
        <p:spPr bwMode="auto">
          <a:xfrm>
            <a:off x="1547813" y="5478463"/>
            <a:ext cx="6048375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 panose="020B0A04020102020204" pitchFamily="34" charset="0"/>
              </a:rPr>
              <a:t>Facilitador: Francisco Rodríguez</a:t>
            </a:r>
          </a:p>
        </p:txBody>
      </p:sp>
      <p:sp>
        <p:nvSpPr>
          <p:cNvPr id="81926" name="WordArt 4"/>
          <p:cNvSpPr>
            <a:spLocks noChangeArrowheads="1" noChangeShapeType="1" noTextEdit="1"/>
          </p:cNvSpPr>
          <p:nvPr/>
        </p:nvSpPr>
        <p:spPr bwMode="auto">
          <a:xfrm>
            <a:off x="1116013" y="2997200"/>
            <a:ext cx="69119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Vigilancia, Control</a:t>
            </a:r>
          </a:p>
          <a:p>
            <a:pPr algn="ctr"/>
            <a:r>
              <a:rPr lang="es-VE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y Guardería Ambiental</a:t>
            </a:r>
          </a:p>
        </p:txBody>
      </p:sp>
      <p:sp>
        <p:nvSpPr>
          <p:cNvPr id="81927" name="WordArt 11"/>
          <p:cNvSpPr>
            <a:spLocks noChangeAspect="1" noChangeArrowheads="1" noChangeShapeType="1" noTextEdit="1"/>
          </p:cNvSpPr>
          <p:nvPr/>
        </p:nvSpPr>
        <p:spPr bwMode="auto">
          <a:xfrm>
            <a:off x="1589088" y="200025"/>
            <a:ext cx="6016625" cy="779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75"/>
              </a:avLst>
            </a:prstTxWarp>
          </a:bodyPr>
          <a:lstStyle/>
          <a:p>
            <a:pPr algn="ctr"/>
            <a:r>
              <a:rPr lang="es-VE" sz="1600" b="1" kern="10"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 Black" panose="020B0A04020102020204" pitchFamily="34" charset="0"/>
              </a:rPr>
              <a:t>Módulo IV: Legislación Ambiental</a:t>
            </a:r>
            <a:br>
              <a:rPr lang="es-VE" sz="1600" b="1" kern="10"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s-VE" sz="1600" b="1" kern="10"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 Black" panose="020B0A04020102020204" pitchFamily="34" charset="0"/>
              </a:rPr>
              <a:t>y sus Procedimientos</a:t>
            </a:r>
          </a:p>
        </p:txBody>
      </p:sp>
      <p:pic>
        <p:nvPicPr>
          <p:cNvPr id="81928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8238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1"/>
          <p:cNvSpPr txBox="1">
            <a:spLocks noChangeArrowheads="1"/>
          </p:cNvSpPr>
          <p:nvPr/>
        </p:nvSpPr>
        <p:spPr bwMode="auto">
          <a:xfrm>
            <a:off x="703263" y="1560513"/>
            <a:ext cx="3487737" cy="3292475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VE" sz="2000" b="1" u="sng">
                <a:latin typeface="Calibri" panose="020F0502020204030204" pitchFamily="34" charset="0"/>
              </a:rPr>
              <a:t>Supervisión y Fiscalización Ambiental.</a:t>
            </a:r>
          </a:p>
          <a:p>
            <a:pPr>
              <a:spcBef>
                <a:spcPct val="50000"/>
              </a:spcBef>
            </a:pPr>
            <a:r>
              <a:rPr lang="es-ES_tradnl" altLang="es-VE" sz="2000" b="1">
                <a:latin typeface="Calibri" panose="020F0502020204030204" pitchFamily="34" charset="0"/>
              </a:rPr>
              <a:t> </a:t>
            </a:r>
            <a:r>
              <a:rPr lang="es-ES_tradnl" altLang="es-VE" sz="2000">
                <a:latin typeface="Calibri" panose="020F0502020204030204" pitchFamily="34" charset="0"/>
              </a:rPr>
              <a:t>Acción de constatar el cumplimiento de condiciones ambientales técnicas y legales, mediante un proceso de monitoreo secuencial y sistemático de un conjunto de  variables (indicadores) ambientales.</a:t>
            </a:r>
            <a:endParaRPr lang="es-ES" altLang="es-VE" sz="2000" b="1">
              <a:latin typeface="Calibri" panose="020F0502020204030204" pitchFamily="34" charset="0"/>
            </a:endParaRPr>
          </a:p>
        </p:txBody>
      </p:sp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1828800" y="5334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PE" altLang="es-VE" sz="2400" b="1">
                <a:latin typeface="Calibri" panose="020F0502020204030204" pitchFamily="34" charset="0"/>
              </a:rPr>
              <a:t>MECANISMOS DE CONTROL</a:t>
            </a:r>
            <a:endParaRPr lang="es-ES" altLang="es-VE" sz="2400" b="1">
              <a:latin typeface="Calibri" panose="020F0502020204030204" pitchFamily="34" charset="0"/>
            </a:endParaRPr>
          </a:p>
        </p:txBody>
      </p:sp>
      <p:sp>
        <p:nvSpPr>
          <p:cNvPr id="39939" name="Text Box 33"/>
          <p:cNvSpPr txBox="1">
            <a:spLocks noChangeArrowheads="1"/>
          </p:cNvSpPr>
          <p:nvPr/>
        </p:nvSpPr>
        <p:spPr bwMode="auto">
          <a:xfrm>
            <a:off x="4762500" y="1676400"/>
            <a:ext cx="3733800" cy="2493963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VE" altLang="es-VE" sz="1600" b="1">
                <a:latin typeface="Calibri" panose="020F0502020204030204" pitchFamily="34" charset="0"/>
              </a:rPr>
              <a:t> </a:t>
            </a:r>
            <a:r>
              <a:rPr lang="es-ES_tradnl" altLang="es-VE" b="1">
                <a:latin typeface="Calibri" panose="020F0502020204030204" pitchFamily="34" charset="0"/>
              </a:rPr>
              <a:t>QUIENES LA REALIZAN</a:t>
            </a:r>
          </a:p>
          <a:p>
            <a:pPr algn="just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s-VE" altLang="es-VE">
                <a:latin typeface="Calibri" panose="020F0502020204030204" pitchFamily="34" charset="0"/>
              </a:rPr>
              <a:t>El Estado, a través de los diversos organismos en el ámbito de su competencia. </a:t>
            </a:r>
          </a:p>
          <a:p>
            <a:pPr algn="just">
              <a:spcBef>
                <a:spcPct val="25000"/>
              </a:spcBef>
              <a:buFont typeface="Wingdings" panose="05000000000000000000" pitchFamily="2" charset="2"/>
              <a:buNone/>
            </a:pPr>
            <a:endParaRPr lang="es-ES" altLang="es-VE">
              <a:latin typeface="Calibri" panose="020F0502020204030204" pitchFamily="34" charset="0"/>
            </a:endParaRPr>
          </a:p>
          <a:p>
            <a:pPr algn="just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s-ES" altLang="es-VE">
                <a:latin typeface="Calibri" panose="020F0502020204030204" pitchFamily="34" charset="0"/>
              </a:rPr>
              <a:t>Controlando:</a:t>
            </a:r>
          </a:p>
          <a:p>
            <a:pPr>
              <a:buFontTx/>
              <a:buChar char="•"/>
            </a:pPr>
            <a:r>
              <a:rPr lang="es-VE" altLang="es-VE">
                <a:latin typeface="Calibri" panose="020F0502020204030204" pitchFamily="34" charset="0"/>
              </a:rPr>
              <a:t>Permisos, Autorizaciones, Concesiones, Licencias, RACDA</a:t>
            </a:r>
          </a:p>
        </p:txBody>
      </p:sp>
      <p:pic>
        <p:nvPicPr>
          <p:cNvPr id="39940" name="Picture 27" descr="Lomas de Niquel 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60888"/>
            <a:ext cx="22098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5"/>
          <p:cNvSpPr txBox="1">
            <a:spLocks noChangeArrowheads="1"/>
          </p:cNvSpPr>
          <p:nvPr/>
        </p:nvSpPr>
        <p:spPr bwMode="auto">
          <a:xfrm>
            <a:off x="2555875" y="304800"/>
            <a:ext cx="360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VE" sz="2000" b="1">
                <a:latin typeface="Georgia" panose="02040502050405020303" pitchFamily="18" charset="0"/>
              </a:rPr>
              <a:t>ILICITOS AMBIENTALES</a:t>
            </a:r>
          </a:p>
        </p:txBody>
      </p:sp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2339975" y="881063"/>
            <a:ext cx="3887788" cy="936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>
                <a:latin typeface="Georgia" panose="02040502050405020303" pitchFamily="18" charset="0"/>
              </a:rPr>
              <a:t>Realización de una actividad en</a:t>
            </a:r>
          </a:p>
          <a:p>
            <a:r>
              <a:rPr lang="es-ES" altLang="es-VE">
                <a:latin typeface="Georgia" panose="02040502050405020303" pitchFamily="18" charset="0"/>
              </a:rPr>
              <a:t>contravención con la normativa legal</a:t>
            </a:r>
            <a:r>
              <a:rPr lang="es-ES" altLang="es-VE"/>
              <a:t> </a:t>
            </a:r>
          </a:p>
        </p:txBody>
      </p:sp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827088" y="2105025"/>
            <a:ext cx="295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VE" sz="2000" b="1">
                <a:latin typeface="Georgia" panose="02040502050405020303" pitchFamily="18" charset="0"/>
              </a:rPr>
              <a:t>Infracción</a:t>
            </a:r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395288" y="2681288"/>
            <a:ext cx="3960812" cy="189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" altLang="es-VE">
                <a:latin typeface="Georgia" panose="02040502050405020303" pitchFamily="18" charset="0"/>
              </a:rPr>
              <a:t>Trasgresión de disposiciones</a:t>
            </a:r>
          </a:p>
          <a:p>
            <a:pPr algn="just"/>
            <a:r>
              <a:rPr lang="es-ES" altLang="es-VE">
                <a:latin typeface="Georgia" panose="02040502050405020303" pitchFamily="18" charset="0"/>
              </a:rPr>
              <a:t>establecidas en la legislación</a:t>
            </a:r>
          </a:p>
          <a:p>
            <a:pPr algn="just"/>
            <a:r>
              <a:rPr lang="es-ES" altLang="es-VE">
                <a:latin typeface="Georgia" panose="02040502050405020303" pitchFamily="18" charset="0"/>
              </a:rPr>
              <a:t>que regula el uso y aprovechamiento </a:t>
            </a:r>
          </a:p>
          <a:p>
            <a:pPr algn="just"/>
            <a:r>
              <a:rPr lang="es-ES" altLang="es-VE">
                <a:latin typeface="Georgia" panose="02040502050405020303" pitchFamily="18" charset="0"/>
              </a:rPr>
              <a:t>de los recursos naturales</a:t>
            </a:r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5580063" y="2105025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VE" sz="2000" b="1">
                <a:latin typeface="Georgia" panose="02040502050405020303" pitchFamily="18" charset="0"/>
              </a:rPr>
              <a:t>Delito</a:t>
            </a:r>
          </a:p>
        </p:txBody>
      </p:sp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5029200" y="2609850"/>
            <a:ext cx="3717925" cy="21161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s-ES" altLang="es-VE"/>
          </a:p>
          <a:p>
            <a:pPr algn="just"/>
            <a:r>
              <a:rPr lang="es-ES" altLang="es-VE">
                <a:latin typeface="Georgia" panose="02040502050405020303" pitchFamily="18" charset="0"/>
              </a:rPr>
              <a:t>Aquellos hechos que violen las </a:t>
            </a:r>
          </a:p>
          <a:p>
            <a:pPr algn="just"/>
            <a:r>
              <a:rPr lang="es-ES" altLang="es-VE">
                <a:latin typeface="Georgia" panose="02040502050405020303" pitchFamily="18" charset="0"/>
              </a:rPr>
              <a:t>disposiciones relativas a la </a:t>
            </a:r>
          </a:p>
          <a:p>
            <a:pPr algn="just"/>
            <a:r>
              <a:rPr lang="es-ES" altLang="es-VE">
                <a:latin typeface="Georgia" panose="02040502050405020303" pitchFamily="18" charset="0"/>
              </a:rPr>
              <a:t>conservación, defensa y</a:t>
            </a:r>
          </a:p>
          <a:p>
            <a:pPr algn="just"/>
            <a:r>
              <a:rPr lang="es-ES" altLang="es-VE">
                <a:latin typeface="Georgia" panose="02040502050405020303" pitchFamily="18" charset="0"/>
              </a:rPr>
              <a:t>mejoramiento del ambiente y</a:t>
            </a:r>
          </a:p>
          <a:p>
            <a:pPr algn="just"/>
            <a:r>
              <a:rPr lang="es-ES" altLang="es-VE">
                <a:latin typeface="Georgia" panose="02040502050405020303" pitchFamily="18" charset="0"/>
              </a:rPr>
              <a:t>que están tipificados como tal</a:t>
            </a:r>
          </a:p>
          <a:p>
            <a:pPr algn="just"/>
            <a:r>
              <a:rPr lang="es-ES" altLang="es-VE">
                <a:latin typeface="Georgia" panose="02040502050405020303" pitchFamily="18" charset="0"/>
              </a:rPr>
              <a:t>en la Ley Penal del Ambiente</a:t>
            </a:r>
          </a:p>
          <a:p>
            <a:pPr algn="just"/>
            <a:endParaRPr lang="es-ES" altLang="es-VE">
              <a:latin typeface="Georgia" panose="02040502050405020303" pitchFamily="18" charset="0"/>
            </a:endParaRPr>
          </a:p>
        </p:txBody>
      </p:sp>
      <p:sp>
        <p:nvSpPr>
          <p:cNvPr id="40967" name="AutoShape 11"/>
          <p:cNvSpPr>
            <a:spLocks noChangeArrowheads="1"/>
          </p:cNvSpPr>
          <p:nvPr/>
        </p:nvSpPr>
        <p:spPr bwMode="auto">
          <a:xfrm>
            <a:off x="6324600" y="4878388"/>
            <a:ext cx="962025" cy="1143000"/>
          </a:xfrm>
          <a:prstGeom prst="downArrow">
            <a:avLst>
              <a:gd name="adj1" fmla="val 50000"/>
              <a:gd name="adj2" fmla="val 2970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_tradnl" altLang="es-VE">
              <a:solidFill>
                <a:srgbClr val="7C6D2C"/>
              </a:solidFill>
            </a:endParaRPr>
          </a:p>
        </p:txBody>
      </p:sp>
      <p:sp>
        <p:nvSpPr>
          <p:cNvPr id="40968" name="AutoShape 12"/>
          <p:cNvSpPr>
            <a:spLocks noChangeArrowheads="1"/>
          </p:cNvSpPr>
          <p:nvPr/>
        </p:nvSpPr>
        <p:spPr bwMode="auto">
          <a:xfrm>
            <a:off x="1752600" y="4802188"/>
            <a:ext cx="990600" cy="1219200"/>
          </a:xfrm>
          <a:prstGeom prst="downArrow">
            <a:avLst>
              <a:gd name="adj1" fmla="val 50000"/>
              <a:gd name="adj2" fmla="val 30769"/>
            </a:avLst>
          </a:prstGeom>
          <a:gradFill rotWithShape="0">
            <a:gsLst>
              <a:gs pos="0">
                <a:srgbClr val="FF6600"/>
              </a:gs>
              <a:gs pos="100000">
                <a:srgbClr val="EB5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ES_tradnl" altLang="es-VE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5"/>
          <p:cNvSpPr>
            <a:spLocks noChangeArrowheads="1"/>
          </p:cNvSpPr>
          <p:nvPr/>
        </p:nvSpPr>
        <p:spPr bwMode="auto">
          <a:xfrm>
            <a:off x="1524000" y="685800"/>
            <a:ext cx="685800" cy="792163"/>
          </a:xfrm>
          <a:prstGeom prst="downArrow">
            <a:avLst>
              <a:gd name="adj1" fmla="val 50000"/>
              <a:gd name="adj2" fmla="val 2887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ES_tradnl" altLang="es-VE">
              <a:latin typeface="Georgia" panose="02040502050405020303" pitchFamily="18" charset="0"/>
            </a:endParaRPr>
          </a:p>
        </p:txBody>
      </p:sp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381000" y="3124200"/>
            <a:ext cx="3748088" cy="2590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>
                <a:latin typeface="Georgia" panose="02040502050405020303" pitchFamily="18" charset="0"/>
              </a:rPr>
              <a:t>Instruido por la administración </a:t>
            </a:r>
          </a:p>
          <a:p>
            <a:r>
              <a:rPr lang="es-ES" altLang="es-VE">
                <a:latin typeface="Georgia" panose="02040502050405020303" pitchFamily="18" charset="0"/>
              </a:rPr>
              <a:t>cuando se realizan actividades</a:t>
            </a:r>
          </a:p>
          <a:p>
            <a:r>
              <a:rPr lang="es-ES" altLang="es-VE">
                <a:latin typeface="Georgia" panose="02040502050405020303" pitchFamily="18" charset="0"/>
              </a:rPr>
              <a:t>contra la normativa y los actores</a:t>
            </a:r>
          </a:p>
          <a:p>
            <a:r>
              <a:rPr lang="es-ES" altLang="es-VE">
                <a:latin typeface="Georgia" panose="02040502050405020303" pitchFamily="18" charset="0"/>
              </a:rPr>
              <a:t>son personas naturales o jurídicas </a:t>
            </a:r>
          </a:p>
          <a:p>
            <a:r>
              <a:rPr lang="es-ES" altLang="es-VE">
                <a:latin typeface="Georgia" panose="02040502050405020303" pitchFamily="18" charset="0"/>
              </a:rPr>
              <a:t>cuyo basamento legal es la Ley </a:t>
            </a:r>
          </a:p>
          <a:p>
            <a:r>
              <a:rPr lang="es-ES" altLang="es-VE">
                <a:latin typeface="Georgia" panose="02040502050405020303" pitchFamily="18" charset="0"/>
              </a:rPr>
              <a:t>Orgánica de Procedimientos </a:t>
            </a:r>
          </a:p>
          <a:p>
            <a:r>
              <a:rPr lang="es-ES" altLang="es-VE">
                <a:latin typeface="Georgia" panose="02040502050405020303" pitchFamily="18" charset="0"/>
              </a:rPr>
              <a:t>Administrativos</a:t>
            </a: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685800" y="1600200"/>
            <a:ext cx="35274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s-ES" altLang="es-VE" b="1">
                <a:latin typeface="Georgia" panose="02040502050405020303" pitchFamily="18" charset="0"/>
              </a:rPr>
              <a:t>Procedimiento Administrativo</a:t>
            </a:r>
          </a:p>
          <a:p>
            <a:pPr algn="l">
              <a:spcBef>
                <a:spcPct val="50000"/>
              </a:spcBef>
            </a:pPr>
            <a:r>
              <a:rPr lang="es-ES" altLang="es-VE" b="1">
                <a:latin typeface="Georgia" panose="02040502050405020303" pitchFamily="18" charset="0"/>
              </a:rPr>
              <a:t>Sancionatorio (PAS)</a:t>
            </a:r>
          </a:p>
        </p:txBody>
      </p:sp>
      <p:sp>
        <p:nvSpPr>
          <p:cNvPr id="41988" name="AutoShape 8"/>
          <p:cNvSpPr>
            <a:spLocks noChangeArrowheads="1"/>
          </p:cNvSpPr>
          <p:nvPr/>
        </p:nvSpPr>
        <p:spPr bwMode="auto">
          <a:xfrm>
            <a:off x="6400800" y="685800"/>
            <a:ext cx="660400" cy="792163"/>
          </a:xfrm>
          <a:prstGeom prst="downArrow">
            <a:avLst>
              <a:gd name="adj1" fmla="val 50000"/>
              <a:gd name="adj2" fmla="val 2998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ES_tradnl" altLang="es-VE">
              <a:latin typeface="Georgia" panose="02040502050405020303" pitchFamily="18" charset="0"/>
            </a:endParaRPr>
          </a:p>
        </p:txBody>
      </p:sp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4724400" y="2514600"/>
            <a:ext cx="3951288" cy="25622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>
                <a:latin typeface="Georgia" panose="02040502050405020303" pitchFamily="18" charset="0"/>
              </a:rPr>
              <a:t>Estructura aplicada por el poder </a:t>
            </a:r>
          </a:p>
          <a:p>
            <a:r>
              <a:rPr lang="es-ES" altLang="es-VE">
                <a:latin typeface="Georgia" panose="02040502050405020303" pitchFamily="18" charset="0"/>
              </a:rPr>
              <a:t>judicial, cuando se realizan</a:t>
            </a:r>
          </a:p>
          <a:p>
            <a:r>
              <a:rPr lang="es-ES" altLang="es-VE">
                <a:latin typeface="Georgia" panose="02040502050405020303" pitchFamily="18" charset="0"/>
              </a:rPr>
              <a:t>actividades tipificadas como delito </a:t>
            </a:r>
          </a:p>
          <a:p>
            <a:r>
              <a:rPr lang="es-ES" altLang="es-VE">
                <a:latin typeface="Georgia" panose="02040502050405020303" pitchFamily="18" charset="0"/>
              </a:rPr>
              <a:t>en la Ley Penal del Ambiente,</a:t>
            </a:r>
          </a:p>
          <a:p>
            <a:r>
              <a:rPr lang="es-ES" altLang="es-VE">
                <a:latin typeface="Georgia" panose="02040502050405020303" pitchFamily="18" charset="0"/>
              </a:rPr>
              <a:t> los actores son personas</a:t>
            </a:r>
          </a:p>
          <a:p>
            <a:r>
              <a:rPr lang="es-ES" altLang="es-VE">
                <a:latin typeface="Georgia" panose="02040502050405020303" pitchFamily="18" charset="0"/>
              </a:rPr>
              <a:t>naturales o jurídicas cuyo basamento</a:t>
            </a:r>
          </a:p>
          <a:p>
            <a:r>
              <a:rPr lang="es-ES" altLang="es-VE">
                <a:latin typeface="Georgia" panose="02040502050405020303" pitchFamily="18" charset="0"/>
              </a:rPr>
              <a:t>legal es el Código Orgánico </a:t>
            </a:r>
          </a:p>
          <a:p>
            <a:r>
              <a:rPr lang="es-ES" altLang="es-VE">
                <a:latin typeface="Georgia" panose="02040502050405020303" pitchFamily="18" charset="0"/>
              </a:rPr>
              <a:t>Procesal Penal</a:t>
            </a: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4859338" y="160020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VE" b="1">
                <a:latin typeface="Georgia" panose="02040502050405020303" pitchFamily="18" charset="0"/>
              </a:rPr>
              <a:t>Procedimiento Penal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5"/>
          <p:cNvSpPr txBox="1">
            <a:spLocks noChangeArrowheads="1"/>
          </p:cNvSpPr>
          <p:nvPr/>
        </p:nvSpPr>
        <p:spPr bwMode="auto">
          <a:xfrm>
            <a:off x="2555875" y="30480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VE" b="1">
                <a:latin typeface="Georgia" panose="02040502050405020303" pitchFamily="18" charset="0"/>
              </a:rPr>
              <a:t>ILICITOS AMBIENTALES</a:t>
            </a:r>
          </a:p>
        </p:txBody>
      </p:sp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250825" y="687388"/>
            <a:ext cx="1873250" cy="6985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>
                <a:latin typeface="Georgia" panose="02040502050405020303" pitchFamily="18" charset="0"/>
              </a:rPr>
              <a:t>Infracción</a:t>
            </a: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1619250" y="1528763"/>
            <a:ext cx="2520950" cy="11525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>
                <a:latin typeface="Georgia" panose="02040502050405020303" pitchFamily="18" charset="0"/>
              </a:rPr>
              <a:t>Procedimiento</a:t>
            </a:r>
          </a:p>
          <a:p>
            <a:r>
              <a:rPr lang="es-ES" altLang="es-VE">
                <a:latin typeface="Georgia" panose="02040502050405020303" pitchFamily="18" charset="0"/>
              </a:rPr>
              <a:t>Administrativo</a:t>
            </a:r>
          </a:p>
          <a:p>
            <a:r>
              <a:rPr lang="es-ES" altLang="es-VE">
                <a:latin typeface="Georgia" panose="02040502050405020303" pitchFamily="18" charset="0"/>
              </a:rPr>
              <a:t>Sancionatorio</a:t>
            </a:r>
          </a:p>
          <a:p>
            <a:r>
              <a:rPr lang="es-ES" altLang="es-VE">
                <a:latin typeface="Georgia" panose="02040502050405020303" pitchFamily="18" charset="0"/>
              </a:rPr>
              <a:t>(PAS)</a:t>
            </a:r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4427538" y="1673225"/>
            <a:ext cx="2447925" cy="7207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VE"/>
          </a:p>
          <a:p>
            <a:r>
              <a:rPr lang="es-ES" altLang="es-VE">
                <a:latin typeface="Georgia" panose="02040502050405020303" pitchFamily="18" charset="0"/>
              </a:rPr>
              <a:t>Procedimiento</a:t>
            </a:r>
          </a:p>
          <a:p>
            <a:r>
              <a:rPr lang="es-ES" altLang="es-VE">
                <a:latin typeface="Georgia" panose="02040502050405020303" pitchFamily="18" charset="0"/>
              </a:rPr>
              <a:t>Penal</a:t>
            </a:r>
          </a:p>
          <a:p>
            <a:endParaRPr lang="es-ES" altLang="es-VE">
              <a:latin typeface="Georgia" panose="02040502050405020303" pitchFamily="18" charset="0"/>
            </a:endParaRPr>
          </a:p>
        </p:txBody>
      </p:sp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5943600" y="763588"/>
            <a:ext cx="1943100" cy="5032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>
                <a:latin typeface="Georgia" panose="02040502050405020303" pitchFamily="18" charset="0"/>
              </a:rPr>
              <a:t>Delito</a:t>
            </a:r>
          </a:p>
        </p:txBody>
      </p:sp>
      <p:sp>
        <p:nvSpPr>
          <p:cNvPr id="43014" name="AutoShape 10"/>
          <p:cNvSpPr>
            <a:spLocks noChangeArrowheads="1"/>
          </p:cNvSpPr>
          <p:nvPr/>
        </p:nvSpPr>
        <p:spPr bwMode="auto">
          <a:xfrm>
            <a:off x="684213" y="1528763"/>
            <a:ext cx="574675" cy="647700"/>
          </a:xfrm>
          <a:prstGeom prst="curvedRightArrow">
            <a:avLst>
              <a:gd name="adj1" fmla="val 22541"/>
              <a:gd name="adj2" fmla="val 45083"/>
              <a:gd name="adj3" fmla="val 3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ES_tradnl" altLang="es-VE">
              <a:latin typeface="Georgia" panose="02040502050405020303" pitchFamily="18" charset="0"/>
            </a:endParaRPr>
          </a:p>
        </p:txBody>
      </p:sp>
      <p:sp>
        <p:nvSpPr>
          <p:cNvPr id="43015" name="AutoShape 11"/>
          <p:cNvSpPr>
            <a:spLocks noChangeArrowheads="1"/>
          </p:cNvSpPr>
          <p:nvPr/>
        </p:nvSpPr>
        <p:spPr bwMode="auto">
          <a:xfrm>
            <a:off x="7164388" y="1528763"/>
            <a:ext cx="576262" cy="720725"/>
          </a:xfrm>
          <a:prstGeom prst="curvedLeftArrow">
            <a:avLst>
              <a:gd name="adj1" fmla="val 25014"/>
              <a:gd name="adj2" fmla="val 50028"/>
              <a:gd name="adj3" fmla="val 3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ES_tradnl" altLang="es-VE">
              <a:latin typeface="Georgia" panose="02040502050405020303" pitchFamily="18" charset="0"/>
            </a:endParaRPr>
          </a:p>
        </p:txBody>
      </p:sp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3276600" y="3125788"/>
            <a:ext cx="1871663" cy="431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b="1">
                <a:latin typeface="Georgia" panose="02040502050405020303" pitchFamily="18" charset="0"/>
              </a:rPr>
              <a:t>SANCIÓN</a:t>
            </a:r>
          </a:p>
        </p:txBody>
      </p:sp>
      <p:sp>
        <p:nvSpPr>
          <p:cNvPr id="43017" name="AutoShape 13"/>
          <p:cNvSpPr>
            <a:spLocks noChangeArrowheads="1"/>
          </p:cNvSpPr>
          <p:nvPr/>
        </p:nvSpPr>
        <p:spPr bwMode="auto">
          <a:xfrm>
            <a:off x="2411413" y="2897188"/>
            <a:ext cx="576262" cy="504825"/>
          </a:xfrm>
          <a:prstGeom prst="curvedRightArrow">
            <a:avLst>
              <a:gd name="adj1" fmla="val 20000"/>
              <a:gd name="adj2" fmla="val 40000"/>
              <a:gd name="adj3" fmla="val 3805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ES_tradnl" altLang="es-VE">
              <a:latin typeface="Georgia" panose="02040502050405020303" pitchFamily="18" charset="0"/>
            </a:endParaRPr>
          </a:p>
        </p:txBody>
      </p:sp>
      <p:sp>
        <p:nvSpPr>
          <p:cNvPr id="43018" name="AutoShape 14"/>
          <p:cNvSpPr>
            <a:spLocks noChangeArrowheads="1"/>
          </p:cNvSpPr>
          <p:nvPr/>
        </p:nvSpPr>
        <p:spPr bwMode="auto">
          <a:xfrm>
            <a:off x="5651500" y="2752725"/>
            <a:ext cx="649288" cy="649288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ES_tradnl" altLang="es-VE">
              <a:latin typeface="Georgia" panose="02040502050405020303" pitchFamily="18" charset="0"/>
            </a:endParaRPr>
          </a:p>
        </p:txBody>
      </p:sp>
      <p:sp>
        <p:nvSpPr>
          <p:cNvPr id="43019" name="Rectangle 15"/>
          <p:cNvSpPr>
            <a:spLocks noChangeArrowheads="1"/>
          </p:cNvSpPr>
          <p:nvPr/>
        </p:nvSpPr>
        <p:spPr bwMode="auto">
          <a:xfrm>
            <a:off x="539750" y="3905250"/>
            <a:ext cx="3889375" cy="20161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b="1">
                <a:latin typeface="Georgia" panose="02040502050405020303" pitchFamily="18" charset="0"/>
              </a:rPr>
              <a:t>Sanción</a:t>
            </a:r>
            <a:r>
              <a:rPr lang="es-ES" altLang="es-VE">
                <a:latin typeface="Georgia" panose="02040502050405020303" pitchFamily="18" charset="0"/>
              </a:rPr>
              <a:t> generalmente</a:t>
            </a:r>
          </a:p>
          <a:p>
            <a:r>
              <a:rPr lang="es-ES" altLang="es-VE">
                <a:latin typeface="Georgia" panose="02040502050405020303" pitchFamily="18" charset="0"/>
              </a:rPr>
              <a:t>pecuniaria, cuando se produce el </a:t>
            </a:r>
          </a:p>
          <a:p>
            <a:r>
              <a:rPr lang="es-ES" altLang="es-VE">
                <a:latin typeface="Georgia" panose="02040502050405020303" pitchFamily="18" charset="0"/>
              </a:rPr>
              <a:t>desacato de una advertencia</a:t>
            </a:r>
          </a:p>
          <a:p>
            <a:r>
              <a:rPr lang="es-ES" altLang="es-VE">
                <a:latin typeface="Georgia" panose="02040502050405020303" pitchFamily="18" charset="0"/>
              </a:rPr>
              <a:t>precedida, en ocasiones puede ir</a:t>
            </a:r>
          </a:p>
          <a:p>
            <a:r>
              <a:rPr lang="es-ES" altLang="es-VE">
                <a:latin typeface="Georgia" panose="02040502050405020303" pitchFamily="18" charset="0"/>
              </a:rPr>
              <a:t>acompañada de otras sanciones</a:t>
            </a:r>
          </a:p>
          <a:p>
            <a:r>
              <a:rPr lang="es-ES" altLang="es-VE">
                <a:latin typeface="Georgia" panose="02040502050405020303" pitchFamily="18" charset="0"/>
              </a:rPr>
              <a:t>accesorias, como el comiso </a:t>
            </a:r>
          </a:p>
          <a:p>
            <a:r>
              <a:rPr lang="es-ES" altLang="es-VE">
                <a:latin typeface="Georgia" panose="02040502050405020303" pitchFamily="18" charset="0"/>
              </a:rPr>
              <a:t>y medidas de seguridad</a:t>
            </a:r>
          </a:p>
        </p:txBody>
      </p:sp>
      <p:sp>
        <p:nvSpPr>
          <p:cNvPr id="43020" name="Line 16"/>
          <p:cNvSpPr>
            <a:spLocks noChangeShapeType="1"/>
          </p:cNvSpPr>
          <p:nvPr/>
        </p:nvSpPr>
        <p:spPr bwMode="auto">
          <a:xfrm flipH="1">
            <a:off x="2771775" y="3544888"/>
            <a:ext cx="5048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43021" name="Rectangle 17"/>
          <p:cNvSpPr>
            <a:spLocks noChangeArrowheads="1"/>
          </p:cNvSpPr>
          <p:nvPr/>
        </p:nvSpPr>
        <p:spPr bwMode="auto">
          <a:xfrm>
            <a:off x="4716463" y="3905250"/>
            <a:ext cx="3743325" cy="15843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>
                <a:latin typeface="Georgia" panose="02040502050405020303" pitchFamily="18" charset="0"/>
              </a:rPr>
              <a:t>Cuando se prueba el delito, </a:t>
            </a:r>
          </a:p>
          <a:p>
            <a:r>
              <a:rPr lang="es-ES" altLang="es-VE">
                <a:latin typeface="Georgia" panose="02040502050405020303" pitchFamily="18" charset="0"/>
              </a:rPr>
              <a:t>se imponen sanciones que consisten</a:t>
            </a:r>
          </a:p>
          <a:p>
            <a:r>
              <a:rPr lang="es-ES" altLang="es-VE">
                <a:latin typeface="Georgia" panose="02040502050405020303" pitchFamily="18" charset="0"/>
              </a:rPr>
              <a:t>En: prisión, arresto, multa, </a:t>
            </a:r>
          </a:p>
          <a:p>
            <a:r>
              <a:rPr lang="es-ES" altLang="es-VE">
                <a:latin typeface="Georgia" panose="02040502050405020303" pitchFamily="18" charset="0"/>
              </a:rPr>
              <a:t> o medidas accesorias: trabajos </a:t>
            </a:r>
          </a:p>
          <a:p>
            <a:r>
              <a:rPr lang="es-ES" altLang="es-VE">
                <a:latin typeface="Georgia" panose="02040502050405020303" pitchFamily="18" charset="0"/>
              </a:rPr>
              <a:t>comunitarios</a:t>
            </a:r>
          </a:p>
        </p:txBody>
      </p:sp>
      <p:sp>
        <p:nvSpPr>
          <p:cNvPr id="43022" name="Line 18"/>
          <p:cNvSpPr>
            <a:spLocks noChangeShapeType="1"/>
          </p:cNvSpPr>
          <p:nvPr/>
        </p:nvSpPr>
        <p:spPr bwMode="auto">
          <a:xfrm>
            <a:off x="5148263" y="3544888"/>
            <a:ext cx="5032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1444625" y="609600"/>
            <a:ext cx="626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VE" b="1">
                <a:latin typeface="Georgia" panose="02040502050405020303" pitchFamily="18" charset="0"/>
              </a:rPr>
              <a:t>¿COMO DETECTAR UN ILICITO AMBIENTAL?</a:t>
            </a:r>
            <a:r>
              <a:rPr lang="es-ES" altLang="es-VE" b="1"/>
              <a:t> </a:t>
            </a:r>
          </a:p>
        </p:txBody>
      </p:sp>
      <p:sp>
        <p:nvSpPr>
          <p:cNvPr id="44034" name="Rectangle 7"/>
          <p:cNvSpPr>
            <a:spLocks noChangeArrowheads="1"/>
          </p:cNvSpPr>
          <p:nvPr/>
        </p:nvSpPr>
        <p:spPr bwMode="auto">
          <a:xfrm>
            <a:off x="909638" y="2505075"/>
            <a:ext cx="44196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>
                <a:latin typeface="Georgia" panose="02040502050405020303" pitchFamily="18" charset="0"/>
              </a:rPr>
              <a:t>Mediante recorrido por la jurisdicción</a:t>
            </a:r>
          </a:p>
          <a:p>
            <a:r>
              <a:rPr lang="es-ES" altLang="es-VE">
                <a:latin typeface="Georgia" panose="02040502050405020303" pitchFamily="18" charset="0"/>
              </a:rPr>
              <a:t>de la comunidad.</a:t>
            </a:r>
          </a:p>
        </p:txBody>
      </p:sp>
      <p:sp>
        <p:nvSpPr>
          <p:cNvPr id="44035" name="Rectangle 8"/>
          <p:cNvSpPr>
            <a:spLocks noChangeArrowheads="1"/>
          </p:cNvSpPr>
          <p:nvPr/>
        </p:nvSpPr>
        <p:spPr bwMode="auto">
          <a:xfrm>
            <a:off x="3733800" y="3571875"/>
            <a:ext cx="4953000" cy="1143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>
                <a:latin typeface="Georgia" panose="02040502050405020303" pitchFamily="18" charset="0"/>
              </a:rPr>
              <a:t>Fiscalización y Supervisión de los instrumentos</a:t>
            </a:r>
          </a:p>
          <a:p>
            <a:r>
              <a:rPr lang="es-ES" altLang="es-VE">
                <a:latin typeface="Georgia" panose="02040502050405020303" pitchFamily="18" charset="0"/>
              </a:rPr>
              <a:t>De control previos emitidos</a:t>
            </a:r>
          </a:p>
        </p:txBody>
      </p:sp>
      <p:sp>
        <p:nvSpPr>
          <p:cNvPr id="44036" name="Rectangle 9"/>
          <p:cNvSpPr>
            <a:spLocks noChangeArrowheads="1"/>
          </p:cNvSpPr>
          <p:nvPr/>
        </p:nvSpPr>
        <p:spPr bwMode="auto">
          <a:xfrm>
            <a:off x="4098925" y="1311275"/>
            <a:ext cx="4038600" cy="7969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2E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>
                <a:latin typeface="Georgia" panose="02040502050405020303" pitchFamily="18" charset="0"/>
              </a:rPr>
              <a:t>Denuncia</a:t>
            </a:r>
          </a:p>
        </p:txBody>
      </p:sp>
      <p:sp>
        <p:nvSpPr>
          <p:cNvPr id="44037" name="Rectangle 9"/>
          <p:cNvSpPr>
            <a:spLocks noChangeArrowheads="1"/>
          </p:cNvSpPr>
          <p:nvPr/>
        </p:nvSpPr>
        <p:spPr bwMode="auto">
          <a:xfrm>
            <a:off x="925513" y="5019675"/>
            <a:ext cx="4038600" cy="7969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2E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>
                <a:latin typeface="Georgia" panose="02040502050405020303" pitchFamily="18" charset="0"/>
              </a:rPr>
              <a:t>Por noticia criminis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650" y="685800"/>
            <a:ext cx="7848600" cy="4927600"/>
            <a:chOff x="480" y="768"/>
            <a:chExt cx="4944" cy="3104"/>
          </a:xfrm>
        </p:grpSpPr>
        <p:sp>
          <p:nvSpPr>
            <p:cNvPr id="74755" name="Rectangle 3"/>
            <p:cNvSpPr>
              <a:spLocks noChangeArrowheads="1"/>
            </p:cNvSpPr>
            <p:nvPr/>
          </p:nvSpPr>
          <p:spPr bwMode="auto">
            <a:xfrm>
              <a:off x="1723" y="768"/>
              <a:ext cx="2607" cy="404"/>
            </a:xfrm>
            <a:prstGeom prst="rect">
              <a:avLst/>
            </a:prstGeom>
            <a:gradFill rotWithShape="0">
              <a:gsLst>
                <a:gs pos="0">
                  <a:srgbClr val="CCCC00"/>
                </a:gs>
                <a:gs pos="100000">
                  <a:srgbClr val="CCCC00">
                    <a:gamma/>
                    <a:tint val="2784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_tradnl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Arial" charset="0"/>
                </a:rPr>
                <a:t>¿Qué se denuncia?</a:t>
              </a:r>
              <a:r>
                <a:rPr lang="es-ES_tradnl" sz="3600" b="1" u="sng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charset="0"/>
                </a:rPr>
                <a:t> </a:t>
              </a:r>
              <a:endParaRPr lang="es-ES" sz="36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45059" name="Rectangle 4"/>
            <p:cNvSpPr>
              <a:spLocks noChangeArrowheads="1"/>
            </p:cNvSpPr>
            <p:nvPr/>
          </p:nvSpPr>
          <p:spPr bwMode="auto">
            <a:xfrm>
              <a:off x="480" y="1295"/>
              <a:ext cx="4944" cy="404"/>
            </a:xfrm>
            <a:prstGeom prst="rect">
              <a:avLst/>
            </a:prstGeom>
            <a:gradFill rotWithShape="0">
              <a:gsLst>
                <a:gs pos="0">
                  <a:srgbClr val="CCCC00"/>
                </a:gs>
                <a:gs pos="100000">
                  <a:srgbClr val="F1F1B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_tradnl" altLang="es-VE">
                  <a:latin typeface="Georgia" panose="02040502050405020303" pitchFamily="18" charset="0"/>
                </a:rPr>
                <a:t>Hechos violatorios de la normativa ambiental  contrarios a los principios rectores de la gestión del ambiente, en el marco del desarrollo sustentable.</a:t>
              </a:r>
              <a:endParaRPr lang="es-ES" altLang="es-VE">
                <a:latin typeface="Georgia" panose="02040502050405020303" pitchFamily="18" charset="0"/>
              </a:endParaRPr>
            </a:p>
          </p:txBody>
        </p:sp>
        <p:pic>
          <p:nvPicPr>
            <p:cNvPr id="45060" name="Picture 5" descr="Imagen 0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048"/>
              <a:ext cx="1728" cy="1296"/>
            </a:xfrm>
            <a:prstGeom prst="rect">
              <a:avLst/>
            </a:prstGeom>
            <a:gradFill rotWithShape="0">
              <a:gsLst>
                <a:gs pos="0">
                  <a:srgbClr val="CCCC00"/>
                </a:gs>
                <a:gs pos="100000">
                  <a:srgbClr val="F1F1B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1" name="Picture 6" descr="Imagen 0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576"/>
              <a:ext cx="1728" cy="1296"/>
            </a:xfrm>
            <a:prstGeom prst="rect">
              <a:avLst/>
            </a:prstGeom>
            <a:gradFill rotWithShape="0">
              <a:gsLst>
                <a:gs pos="0">
                  <a:srgbClr val="CCCC00"/>
                </a:gs>
                <a:gs pos="100000">
                  <a:srgbClr val="F1F1B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098"/>
              <a:ext cx="1728" cy="1282"/>
            </a:xfrm>
            <a:prstGeom prst="rect">
              <a:avLst/>
            </a:prstGeom>
            <a:gradFill rotWithShape="0">
              <a:gsLst>
                <a:gs pos="0">
                  <a:srgbClr val="CCCC00"/>
                </a:gs>
                <a:gs pos="100000">
                  <a:srgbClr val="F1F1B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6400800" cy="10795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CCCC00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0" indent="-1809750"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s-ES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      0800 – AMBIENTE          0800-2624363                     </a:t>
            </a:r>
          </a:p>
        </p:txBody>
      </p:sp>
      <p:pic>
        <p:nvPicPr>
          <p:cNvPr id="46082" name="Picture 3" descr="Deforestación Bolívar-abril-05-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64000"/>
            <a:ext cx="2743200" cy="1741488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8229600" cy="1604963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008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s-ES" altLang="es-VE"/>
              <a:t>EL ESTABLECIMIENTO ILEGAL DE ASERRADEROS.</a:t>
            </a:r>
          </a:p>
          <a:p>
            <a:pPr algn="l">
              <a:spcBef>
                <a:spcPct val="50000"/>
              </a:spcBef>
              <a:buClr>
                <a:srgbClr val="008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s-ES" altLang="es-VE"/>
              <a:t>EXPLOTACIÓN CLANDESTINA DE MUESTRAS BOTÁNICAS.</a:t>
            </a:r>
          </a:p>
          <a:p>
            <a:pPr algn="l">
              <a:spcBef>
                <a:spcPct val="50000"/>
              </a:spcBef>
              <a:buClr>
                <a:srgbClr val="008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s-ES" altLang="es-VE"/>
              <a:t>CAZA Y RECOLECCIÓN DE FAUNA SILVESTRE.</a:t>
            </a:r>
          </a:p>
          <a:p>
            <a:pPr algn="l">
              <a:spcBef>
                <a:spcPct val="50000"/>
              </a:spcBef>
              <a:buClr>
                <a:srgbClr val="008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s-ES" altLang="es-VE"/>
              <a:t>PESCA EN ÁREAS BAJO REGIMEN DE ADMINISTRACIÓN ESPECIAL. </a:t>
            </a:r>
            <a:endParaRPr lang="es-VE" altLang="es-VE"/>
          </a:p>
        </p:txBody>
      </p:sp>
      <p:grpSp>
        <p:nvGrpSpPr>
          <p:cNvPr id="46084" name="Group 5"/>
          <p:cNvGrpSpPr>
            <a:grpSpLocks/>
          </p:cNvGrpSpPr>
          <p:nvPr/>
        </p:nvGrpSpPr>
        <p:grpSpPr bwMode="auto">
          <a:xfrm>
            <a:off x="457200" y="1447800"/>
            <a:ext cx="2895600" cy="457200"/>
            <a:chOff x="1616" y="864"/>
            <a:chExt cx="2979" cy="288"/>
          </a:xfrm>
        </p:grpSpPr>
        <p:sp>
          <p:nvSpPr>
            <p:cNvPr id="25607" name="AutoShape 6"/>
            <p:cNvSpPr>
              <a:spLocks noChangeArrowheads="1"/>
            </p:cNvSpPr>
            <p:nvPr/>
          </p:nvSpPr>
          <p:spPr bwMode="auto">
            <a:xfrm>
              <a:off x="1632" y="864"/>
              <a:ext cx="2303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CC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Georgia" pitchFamily="18" charset="0"/>
                <a:cs typeface="Arial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1616" y="900"/>
              <a:ext cx="2979" cy="250"/>
            </a:xfrm>
            <a:prstGeom prst="rect">
              <a:avLst/>
            </a:prstGeom>
            <a:gradFill rotWithShape="0">
              <a:gsLst>
                <a:gs pos="0">
                  <a:srgbClr val="CCCC00"/>
                </a:gs>
                <a:gs pos="100000">
                  <a:srgbClr val="CCCC00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VE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Arial" charset="0"/>
                </a:rPr>
                <a:t>QUE SE DENUNCIA</a:t>
              </a:r>
              <a:r>
                <a:rPr lang="es-VE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  <a:cs typeface="Arial" charset="0"/>
                </a:rPr>
                <a:t>   </a:t>
              </a:r>
            </a:p>
          </p:txBody>
        </p:sp>
      </p:grp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685800" y="4038600"/>
            <a:ext cx="5334000" cy="1328738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008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s-ES" altLang="es-VE"/>
              <a:t>APROVECHAMIENTO O MOVILIZACIÓN DE PRODUCTOS FORESTALES SIN LA GUIA O LOS PERMISOS CORRESPONDIENTES.</a:t>
            </a:r>
          </a:p>
          <a:p>
            <a:pPr algn="l">
              <a:spcBef>
                <a:spcPct val="50000"/>
              </a:spcBef>
              <a:buClr>
                <a:srgbClr val="008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s-ES" altLang="es-VE"/>
              <a:t>TALA, ROZA Y QUEMA DE ÁRBOLES.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2460625" y="1746250"/>
            <a:ext cx="6477000" cy="381635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50000"/>
              </a:spcBef>
              <a:buClr>
                <a:srgbClr val="008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s-ES" altLang="es-VE"/>
              <a:t>EXPORTACIÓN E IMPORTACIÓN DE PRODUCTOS DE LA FAUNA SILVESTRE SIN PERMISO.</a:t>
            </a:r>
          </a:p>
          <a:p>
            <a:pPr algn="l">
              <a:lnSpc>
                <a:spcPct val="85000"/>
              </a:lnSpc>
              <a:spcBef>
                <a:spcPct val="50000"/>
              </a:spcBef>
              <a:buClr>
                <a:srgbClr val="008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s-ES" altLang="es-VE"/>
              <a:t>MOVIMIENTOS ILEGALES DE TIERRA, EXCAVACIÓN, NIVELACIÓN Y RELLENO</a:t>
            </a:r>
          </a:p>
          <a:p>
            <a:pPr algn="l">
              <a:lnSpc>
                <a:spcPct val="85000"/>
              </a:lnSpc>
              <a:spcBef>
                <a:spcPct val="50000"/>
              </a:spcBef>
              <a:buClr>
                <a:srgbClr val="008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s-ES" altLang="es-VE"/>
              <a:t>EXPLORACIÓN Y EXPLOTACIÓN ILEGAL DE MINERALES, METALES Y PIEDRAS PRECIOSAS.</a:t>
            </a:r>
          </a:p>
          <a:p>
            <a:pPr algn="l">
              <a:lnSpc>
                <a:spcPct val="85000"/>
              </a:lnSpc>
              <a:spcBef>
                <a:spcPct val="50000"/>
              </a:spcBef>
              <a:buClr>
                <a:srgbClr val="008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s-ES" altLang="es-VE"/>
              <a:t>MANEJO INDEBIDO DE DESECHOS SÓLIDOS, DOM</a:t>
            </a:r>
            <a:r>
              <a:rPr lang="es-VE" altLang="es-VE"/>
              <a:t>É</a:t>
            </a:r>
            <a:r>
              <a:rPr lang="es-ES" altLang="es-VE"/>
              <a:t>STICOS, COMERCIALES E INDUSTRIALES NO PELIGROSOS EN DETRIMIENTO DEL AMBIENTE</a:t>
            </a:r>
          </a:p>
          <a:p>
            <a:pPr algn="l">
              <a:lnSpc>
                <a:spcPct val="85000"/>
              </a:lnSpc>
              <a:spcBef>
                <a:spcPct val="50000"/>
              </a:spcBef>
              <a:buClr>
                <a:srgbClr val="008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s-ES" altLang="es-VE"/>
              <a:t>MANEJO INDEBIDO O TRASLADO NO AUTORIZADO DE DESECHOS PELIGROSOS.</a:t>
            </a:r>
          </a:p>
          <a:p>
            <a:pPr algn="l">
              <a:lnSpc>
                <a:spcPct val="85000"/>
              </a:lnSpc>
              <a:spcBef>
                <a:spcPct val="50000"/>
              </a:spcBef>
              <a:buClr>
                <a:srgbClr val="008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s-ES" altLang="es-VE"/>
              <a:t>USO DE SUSTANCIAS AGOTADORAS DE LA CAPA DE OZONO.</a:t>
            </a:r>
          </a:p>
        </p:txBody>
      </p:sp>
      <p:pic>
        <p:nvPicPr>
          <p:cNvPr id="47106" name="Picture 3" descr="Animales Alberto 080206-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47800"/>
            <a:ext cx="1143000" cy="762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Movimiento de Tierra- Caracas MVC-187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057400"/>
            <a:ext cx="1143000" cy="80645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 descr="Basura Bello Campo-mar05-0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43200"/>
            <a:ext cx="1143000" cy="8382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Botaderos de basura en Carac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38600"/>
            <a:ext cx="1143000" cy="7620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7" descr="Materiales peligrosos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4648200"/>
            <a:ext cx="1143000" cy="8382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8" descr="consecuencias de la explotación minera erosió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352800"/>
            <a:ext cx="1143000" cy="81915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52400" y="533400"/>
            <a:ext cx="7620000" cy="10795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CCCC00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0" indent="-1809750"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s-E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    0800 – AMBIENTE                     </a:t>
            </a:r>
            <a:r>
              <a:rPr lang="es-VE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0800-</a:t>
            </a:r>
            <a:r>
              <a:rPr lang="es-E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26243683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2"/>
          <p:cNvSpPr txBox="1">
            <a:spLocks noChangeArrowheads="1"/>
          </p:cNvSpPr>
          <p:nvPr/>
        </p:nvSpPr>
        <p:spPr bwMode="auto">
          <a:xfrm>
            <a:off x="304800" y="2514600"/>
            <a:ext cx="6324600" cy="2016125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DFDF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008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s-ES" altLang="es-VE"/>
              <a:t>CONTAMINACIÓN MEDIANTE RUIDO </a:t>
            </a:r>
            <a:r>
              <a:rPr lang="es-ES" altLang="es-VE" b="1"/>
              <a:t>(fuentes fijas)</a:t>
            </a:r>
          </a:p>
          <a:p>
            <a:pPr algn="l">
              <a:spcBef>
                <a:spcPct val="50000"/>
              </a:spcBef>
              <a:buClr>
                <a:srgbClr val="008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s-ES" altLang="es-VE"/>
              <a:t>DESCARGA DE VERTIDOS LÍQUIDOS A CUERPOS DE AGUA.</a:t>
            </a:r>
          </a:p>
          <a:p>
            <a:pPr algn="l">
              <a:spcBef>
                <a:spcPct val="50000"/>
              </a:spcBef>
              <a:buClr>
                <a:srgbClr val="008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s-ES" altLang="es-VE"/>
              <a:t>APERTURA DE PICAS Y CONSTRUCCIÓN  DE VIAS DE ACCESO, O INSTALACIÓN DE VALLAS SIN EL RESPECTIVO PERMISO.</a:t>
            </a:r>
          </a:p>
        </p:txBody>
      </p:sp>
      <p:pic>
        <p:nvPicPr>
          <p:cNvPr id="27657" name="Picture 3" descr="Contaminación de aguas parques recreacionales Cara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46263"/>
            <a:ext cx="1752600" cy="1316037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DFDF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6934200" cy="10795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CCCC00">
                  <a:gamma/>
                  <a:tint val="313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0" indent="-1809750"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s-ES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0800 – AMBIENTE                         </a:t>
            </a:r>
            <a:r>
              <a:rPr lang="es-VE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0800-</a:t>
            </a:r>
            <a:r>
              <a:rPr lang="es-ES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26243683</a:t>
            </a:r>
          </a:p>
        </p:txBody>
      </p:sp>
      <p:grpSp>
        <p:nvGrpSpPr>
          <p:cNvPr id="27659" name="Group 5"/>
          <p:cNvGrpSpPr>
            <a:grpSpLocks/>
          </p:cNvGrpSpPr>
          <p:nvPr/>
        </p:nvGrpSpPr>
        <p:grpSpPr bwMode="auto">
          <a:xfrm>
            <a:off x="533400" y="1303338"/>
            <a:ext cx="2438400" cy="635000"/>
            <a:chOff x="1594" y="864"/>
            <a:chExt cx="2979" cy="461"/>
          </a:xfrm>
        </p:grpSpPr>
        <p:sp>
          <p:nvSpPr>
            <p:cNvPr id="2" name="AutoShape 6"/>
            <p:cNvSpPr>
              <a:spLocks noChangeArrowheads="1"/>
            </p:cNvSpPr>
            <p:nvPr/>
          </p:nvSpPr>
          <p:spPr bwMode="auto">
            <a:xfrm>
              <a:off x="1633" y="864"/>
              <a:ext cx="2302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CC00"/>
                </a:gs>
                <a:gs pos="100000">
                  <a:srgbClr val="FDFDF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Georgia" pitchFamily="18" charset="0"/>
                <a:cs typeface="Arial" charset="0"/>
              </a:endParaRPr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1594" y="1037"/>
              <a:ext cx="2979" cy="288"/>
            </a:xfrm>
            <a:prstGeom prst="rect">
              <a:avLst/>
            </a:prstGeom>
            <a:gradFill rotWithShape="0">
              <a:gsLst>
                <a:gs pos="0">
                  <a:srgbClr val="CCCC00"/>
                </a:gs>
                <a:gs pos="100000">
                  <a:srgbClr val="CCCC00">
                    <a:gamma/>
                    <a:tint val="313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MX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¿</a:t>
              </a:r>
              <a:r>
                <a:rPr lang="es-VE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 Por qué  llamar? </a:t>
              </a:r>
              <a:r>
                <a:rPr lang="es-VE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  </a:t>
              </a:r>
            </a:p>
          </p:txBody>
        </p:sp>
      </p:grp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7391400" y="2817813"/>
          <a:ext cx="14462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Fotografía de Photo Editor" r:id="rId4" imgW="3390476" imgH="3933333" progId="">
                  <p:embed/>
                </p:oleObj>
              </mc:Choice>
              <mc:Fallback>
                <p:oleObj name="Fotografía de Photo Editor" r:id="rId4" imgW="3390476" imgH="3933333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817813"/>
                        <a:ext cx="1446213" cy="16764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CCCC00"/>
                          </a:gs>
                          <a:gs pos="100000">
                            <a:srgbClr val="FDFDF7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60" name="Picture 9" descr="Movimiento de Tier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5613"/>
            <a:ext cx="1676400" cy="1258887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FDFDF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5"/>
          <p:cNvSpPr txBox="1">
            <a:spLocks noChangeArrowheads="1"/>
          </p:cNvSpPr>
          <p:nvPr/>
        </p:nvSpPr>
        <p:spPr bwMode="auto">
          <a:xfrm>
            <a:off x="1439863" y="685800"/>
            <a:ext cx="626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VE" b="1">
                <a:latin typeface="Georgia" panose="02040502050405020303" pitchFamily="18" charset="0"/>
              </a:rPr>
              <a:t>¿QUE HACER ANTE UN HECHO? </a:t>
            </a:r>
          </a:p>
        </p:txBody>
      </p:sp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1476375" y="1119188"/>
            <a:ext cx="604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VE">
                <a:latin typeface="Georgia" panose="02040502050405020303" pitchFamily="18" charset="0"/>
              </a:rPr>
              <a:t>Notificar de manera verbal o escrita a :</a:t>
            </a:r>
          </a:p>
        </p:txBody>
      </p:sp>
      <p:sp>
        <p:nvSpPr>
          <p:cNvPr id="50179" name="Rectangle 7"/>
          <p:cNvSpPr>
            <a:spLocks noChangeArrowheads="1"/>
          </p:cNvSpPr>
          <p:nvPr/>
        </p:nvSpPr>
        <p:spPr bwMode="auto">
          <a:xfrm>
            <a:off x="1258888" y="3854450"/>
            <a:ext cx="3200400" cy="885825"/>
          </a:xfrm>
          <a:prstGeom prst="rect">
            <a:avLst/>
          </a:prstGeom>
          <a:gradFill rotWithShape="1">
            <a:gsLst>
              <a:gs pos="0">
                <a:srgbClr val="CCCC00"/>
              </a:gs>
              <a:gs pos="100000">
                <a:srgbClr val="F4F4C8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CC00"/>
            </a:extrusionClr>
            <a:contourClr>
              <a:srgbClr val="CCCC00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/>
              <a:t>Guardia Nacional  Bolivariana</a:t>
            </a:r>
          </a:p>
        </p:txBody>
      </p:sp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2514600" y="1752600"/>
            <a:ext cx="5943600" cy="1828800"/>
          </a:xfrm>
          <a:prstGeom prst="rect">
            <a:avLst/>
          </a:prstGeom>
          <a:gradFill rotWithShape="1">
            <a:gsLst>
              <a:gs pos="0">
                <a:srgbClr val="CCCC00"/>
              </a:gs>
              <a:gs pos="100000">
                <a:srgbClr val="FAFAE7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CC00"/>
            </a:extrusionClr>
            <a:contourClr>
              <a:srgbClr val="CCCC00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/>
              <a:t>Ministerio del Poder Popular para Ecosocialismo y Aguas</a:t>
            </a:r>
          </a:p>
          <a:p>
            <a:r>
              <a:rPr lang="es-ES" altLang="es-VE"/>
              <a:t>a través del teléfono de acceso gratis:</a:t>
            </a:r>
          </a:p>
          <a:p>
            <a:r>
              <a:rPr lang="es-ES" altLang="es-VE" b="1"/>
              <a:t>0800 Ambiente (0800-26243683)</a:t>
            </a:r>
          </a:p>
          <a:p>
            <a:r>
              <a:rPr lang="es-ES" altLang="es-VE"/>
              <a:t>por la pagina web a la dirección de </a:t>
            </a:r>
          </a:p>
          <a:p>
            <a:r>
              <a:rPr lang="es-ES" altLang="es-VE"/>
              <a:t>correo electrónico</a:t>
            </a:r>
          </a:p>
          <a:p>
            <a:r>
              <a:rPr lang="es-ES" altLang="es-VE" b="1"/>
              <a:t>www. minamb. gob. ve</a:t>
            </a:r>
          </a:p>
        </p:txBody>
      </p:sp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3132138" y="5006975"/>
            <a:ext cx="3319462" cy="719138"/>
          </a:xfrm>
          <a:prstGeom prst="rect">
            <a:avLst/>
          </a:prstGeom>
          <a:gradFill rotWithShape="1">
            <a:gsLst>
              <a:gs pos="0">
                <a:srgbClr val="CC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CC00"/>
            </a:extrusionClr>
            <a:contourClr>
              <a:srgbClr val="CCCC00"/>
            </a:contourClr>
          </a:sp3d>
        </p:spPr>
        <p:txBody>
          <a:bodyPr wrap="none" anchor="ctr">
            <a:flatTx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/>
              <a:t>Ministerio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95400"/>
            <a:ext cx="9144000" cy="863600"/>
          </a:xfrm>
        </p:spPr>
        <p:txBody>
          <a:bodyPr/>
          <a:lstStyle/>
          <a:p>
            <a:r>
              <a:rPr lang="es-ES" altLang="es-VE" sz="1800" b="1" dirty="0" smtClean="0">
                <a:latin typeface="Garamond" panose="02020404030301010803" pitchFamily="18" charset="0"/>
              </a:rPr>
              <a:t>DIRECCIÓN ESTADAL  </a:t>
            </a:r>
            <a:r>
              <a:rPr lang="es-ES" altLang="es-VE" sz="1800" b="1" dirty="0" smtClean="0">
                <a:latin typeface="Garamond" panose="02020404030301010803" pitchFamily="18" charset="0"/>
              </a:rPr>
              <a:t>DEL</a:t>
            </a:r>
            <a:br>
              <a:rPr lang="es-ES" altLang="es-VE" sz="1800" b="1" dirty="0" smtClean="0">
                <a:latin typeface="Garamond" panose="02020404030301010803" pitchFamily="18" charset="0"/>
              </a:rPr>
            </a:br>
            <a:r>
              <a:rPr lang="es-ES" altLang="es-VE" sz="1800" b="1" dirty="0" smtClean="0">
                <a:latin typeface="Garamond" panose="02020404030301010803" pitchFamily="18" charset="0"/>
              </a:rPr>
              <a:t>PODER </a:t>
            </a:r>
            <a:r>
              <a:rPr lang="es-ES" altLang="es-VE" sz="1800" b="1" dirty="0" smtClean="0">
                <a:latin typeface="Garamond" panose="02020404030301010803" pitchFamily="18" charset="0"/>
              </a:rPr>
              <a:t>POPULAR PARA </a:t>
            </a:r>
            <a:r>
              <a:rPr lang="es-ES" altLang="es-VE" sz="1800" b="1" dirty="0" smtClean="0">
                <a:latin typeface="Garamond" panose="02020404030301010803" pitchFamily="18" charset="0"/>
              </a:rPr>
              <a:t>ECOSOCIALISMO Y AGUAS DE LARA</a:t>
            </a:r>
            <a:r>
              <a:rPr lang="es-ES" altLang="es-VE" sz="1800" b="1" dirty="0" smtClean="0">
                <a:latin typeface="Garamond" panose="02020404030301010803" pitchFamily="18" charset="0"/>
              </a:rPr>
              <a:t/>
            </a:r>
            <a:br>
              <a:rPr lang="es-ES" altLang="es-VE" sz="1800" b="1" dirty="0" smtClean="0">
                <a:latin typeface="Garamond" panose="02020404030301010803" pitchFamily="18" charset="0"/>
              </a:rPr>
            </a:br>
            <a:r>
              <a:rPr lang="es-ES" altLang="es-VE" sz="1800" b="1" dirty="0" smtClean="0">
                <a:latin typeface="Garamond" panose="02020404030301010803" pitchFamily="18" charset="0"/>
              </a:rPr>
              <a:t>COORDINACIÓN DE ORDENACIÓN Y ADMINISTRACIÓN AMBIENTAL</a:t>
            </a:r>
            <a:br>
              <a:rPr lang="es-ES" altLang="es-VE" sz="1800" b="1" dirty="0" smtClean="0">
                <a:latin typeface="Garamond" panose="02020404030301010803" pitchFamily="18" charset="0"/>
              </a:rPr>
            </a:br>
            <a:r>
              <a:rPr lang="es-ES" altLang="es-VE" sz="1800" b="1" dirty="0" smtClean="0">
                <a:latin typeface="Garamond" panose="02020404030301010803" pitchFamily="18" charset="0"/>
              </a:rPr>
              <a:t>UNIDAD DE VIGILANCIA Y CONTROL AMBIENTAL</a:t>
            </a:r>
          </a:p>
        </p:txBody>
      </p:sp>
      <p:sp>
        <p:nvSpPr>
          <p:cNvPr id="22530" name="Text Box 36"/>
          <p:cNvSpPr txBox="1">
            <a:spLocks noChangeArrowheads="1"/>
          </p:cNvSpPr>
          <p:nvPr/>
        </p:nvSpPr>
        <p:spPr bwMode="auto">
          <a:xfrm>
            <a:off x="690563" y="2819400"/>
            <a:ext cx="7772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altLang="es-VE" sz="4400" b="1">
                <a:solidFill>
                  <a:srgbClr val="009900"/>
                </a:solidFill>
                <a:latin typeface="Lucida Calligraphy" panose="03010101010101010101" pitchFamily="66" charset="0"/>
              </a:rPr>
              <a:t>VIGILANCIA, CONTROL Y GUARDERÍA AMBIENTAL</a:t>
            </a:r>
            <a:endParaRPr lang="es-ES" altLang="es-VE" sz="4400">
              <a:solidFill>
                <a:srgbClr val="0099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5562600" y="5181600"/>
            <a:ext cx="3276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s-PE" altLang="es-VE" sz="1600">
                <a:latin typeface="Book Antiqua" panose="02040602050305030304" pitchFamily="18" charset="0"/>
              </a:rPr>
              <a:t>Ing. Iris Alviárez Roa</a:t>
            </a:r>
          </a:p>
          <a:p>
            <a:pPr algn="l">
              <a:spcBef>
                <a:spcPct val="50000"/>
              </a:spcBef>
            </a:pPr>
            <a:r>
              <a:rPr lang="es-PE" altLang="es-VE" sz="1400">
                <a:solidFill>
                  <a:srgbClr val="6699FF"/>
                </a:solidFill>
              </a:rPr>
              <a:t>irisroa@cantv.net;  ialviares@minamb.gob.ve</a:t>
            </a:r>
            <a:endParaRPr lang="es-ES" altLang="es-VE" sz="1400">
              <a:solidFill>
                <a:srgbClr val="6699FF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arbol y ti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04800"/>
            <a:ext cx="422751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876800" y="304800"/>
            <a:ext cx="3733800" cy="541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VE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Todas las cosas están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VE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unidas como la sangre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VE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une a una familia.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VE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Todo lo  que le pasa a la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VE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tierra, les pasa también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VE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a los hijos de la tierra.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VE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El hombre no teje la tela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VE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de la vida; es solo un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VE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hilo, y todo lo que le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VE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hace a la tela se lo hace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VE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a si mismo.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s-VE" sz="2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JEFE SEATTLE</a:t>
            </a:r>
            <a:endParaRPr lang="es-ES" sz="2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77724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PE" altLang="es-VE" sz="6000" b="1">
                <a:solidFill>
                  <a:srgbClr val="009900"/>
                </a:solidFill>
                <a:latin typeface="Lucida Console" panose="020B0609040504020204" pitchFamily="49" charset="0"/>
              </a:rPr>
              <a:t>MINISTERIO DEL PODER POPULAR PARA ECOSOCIALISMO Y AGUAS</a:t>
            </a:r>
            <a:endParaRPr lang="es-ES" altLang="es-VE" sz="6000" b="1">
              <a:solidFill>
                <a:srgbClr val="009900"/>
              </a:solidFill>
              <a:latin typeface="Lucida Console" panose="020B0609040504020204" pitchFamily="49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8"/>
          <p:cNvSpPr txBox="1">
            <a:spLocks noChangeArrowheads="1"/>
          </p:cNvSpPr>
          <p:nvPr/>
        </p:nvSpPr>
        <p:spPr bwMode="auto">
          <a:xfrm>
            <a:off x="376238" y="914400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3600" b="1" u="sng">
                <a:solidFill>
                  <a:schemeClr val="tx2"/>
                </a:solidFill>
                <a:latin typeface="Lucida Calligraphy" panose="03010101010101010101" pitchFamily="66" charset="0"/>
              </a:rPr>
              <a:t>MISIÓN</a:t>
            </a:r>
            <a:endParaRPr lang="es-ES" altLang="es-VE" sz="3600" u="sng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239838" y="2376488"/>
            <a:ext cx="955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VE" altLang="es-VE"/>
          </a:p>
        </p:txBody>
      </p:sp>
      <p:sp>
        <p:nvSpPr>
          <p:cNvPr id="24579" name="Text Box 15"/>
          <p:cNvSpPr txBox="1">
            <a:spLocks noChangeArrowheads="1"/>
          </p:cNvSpPr>
          <p:nvPr/>
        </p:nvSpPr>
        <p:spPr bwMode="auto">
          <a:xfrm>
            <a:off x="3276600" y="958850"/>
            <a:ext cx="2808288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b="1">
                <a:solidFill>
                  <a:schemeClr val="tx2"/>
                </a:solidFill>
              </a:rPr>
              <a:t>     Garantizar una mejor        calidad de vida</a:t>
            </a:r>
          </a:p>
        </p:txBody>
      </p:sp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3581400" y="2101850"/>
            <a:ext cx="227647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VE" b="1">
                <a:solidFill>
                  <a:schemeClr val="tx2"/>
                </a:solidFill>
              </a:rPr>
              <a:t>Gestión Ambiental </a:t>
            </a:r>
          </a:p>
        </p:txBody>
      </p:sp>
      <p:sp>
        <p:nvSpPr>
          <p:cNvPr id="24581" name="Text Box 18"/>
          <p:cNvSpPr txBox="1">
            <a:spLocks noChangeArrowheads="1"/>
          </p:cNvSpPr>
          <p:nvPr/>
        </p:nvSpPr>
        <p:spPr bwMode="auto">
          <a:xfrm>
            <a:off x="990600" y="2863850"/>
            <a:ext cx="160337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VE" b="1">
                <a:solidFill>
                  <a:schemeClr val="tx2"/>
                </a:solidFill>
              </a:rPr>
              <a:t>  Transversal</a:t>
            </a:r>
          </a:p>
        </p:txBody>
      </p:sp>
      <p:sp>
        <p:nvSpPr>
          <p:cNvPr id="24582" name="Text Box 20"/>
          <p:cNvSpPr txBox="1">
            <a:spLocks noChangeArrowheads="1"/>
          </p:cNvSpPr>
          <p:nvPr/>
        </p:nvSpPr>
        <p:spPr bwMode="auto">
          <a:xfrm>
            <a:off x="3200400" y="2863850"/>
            <a:ext cx="104457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VE" b="1">
                <a:solidFill>
                  <a:schemeClr val="tx2"/>
                </a:solidFill>
              </a:rPr>
              <a:t>Rectora</a:t>
            </a:r>
          </a:p>
        </p:txBody>
      </p:sp>
      <p:sp>
        <p:nvSpPr>
          <p:cNvPr id="24583" name="Text Box 21"/>
          <p:cNvSpPr txBox="1">
            <a:spLocks noChangeArrowheads="1"/>
          </p:cNvSpPr>
          <p:nvPr/>
        </p:nvSpPr>
        <p:spPr bwMode="auto">
          <a:xfrm>
            <a:off x="4953000" y="2863850"/>
            <a:ext cx="123507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VE" b="1">
                <a:solidFill>
                  <a:schemeClr val="tx2"/>
                </a:solidFill>
              </a:rPr>
              <a:t>Ejecutora</a:t>
            </a:r>
          </a:p>
        </p:txBody>
      </p:sp>
      <p:sp>
        <p:nvSpPr>
          <p:cNvPr id="24584" name="Text Box 22"/>
          <p:cNvSpPr txBox="1">
            <a:spLocks noChangeArrowheads="1"/>
          </p:cNvSpPr>
          <p:nvPr/>
        </p:nvSpPr>
        <p:spPr bwMode="auto">
          <a:xfrm>
            <a:off x="6934200" y="2863850"/>
            <a:ext cx="131127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VE" b="1">
                <a:solidFill>
                  <a:schemeClr val="tx2"/>
                </a:solidFill>
              </a:rPr>
              <a:t>Normativa</a:t>
            </a:r>
          </a:p>
        </p:txBody>
      </p:sp>
      <p:sp>
        <p:nvSpPr>
          <p:cNvPr id="24585" name="Text Box 23"/>
          <p:cNvSpPr txBox="1">
            <a:spLocks noChangeArrowheads="1"/>
          </p:cNvSpPr>
          <p:nvPr/>
        </p:nvSpPr>
        <p:spPr bwMode="auto">
          <a:xfrm>
            <a:off x="2362200" y="3854450"/>
            <a:ext cx="5324475" cy="3762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VE" b="1">
                <a:solidFill>
                  <a:schemeClr val="tx2"/>
                </a:solidFill>
              </a:rPr>
              <a:t>Uso y Conservación de los Recursos Naturales</a:t>
            </a:r>
          </a:p>
        </p:txBody>
      </p:sp>
      <p:sp>
        <p:nvSpPr>
          <p:cNvPr id="24586" name="Text Box 24"/>
          <p:cNvSpPr txBox="1">
            <a:spLocks noChangeArrowheads="1"/>
          </p:cNvSpPr>
          <p:nvPr/>
        </p:nvSpPr>
        <p:spPr bwMode="auto">
          <a:xfrm>
            <a:off x="3048000" y="4540250"/>
            <a:ext cx="329247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VE" b="1"/>
              <a:t>Participación de la Sociedad</a:t>
            </a:r>
          </a:p>
        </p:txBody>
      </p:sp>
      <p:sp>
        <p:nvSpPr>
          <p:cNvPr id="24587" name="Text Box 25"/>
          <p:cNvSpPr txBox="1">
            <a:spLocks noChangeArrowheads="1"/>
          </p:cNvSpPr>
          <p:nvPr/>
        </p:nvSpPr>
        <p:spPr bwMode="auto">
          <a:xfrm>
            <a:off x="2895600" y="5226050"/>
            <a:ext cx="3609975" cy="3762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VE" b="1">
                <a:solidFill>
                  <a:schemeClr val="tx2"/>
                </a:solidFill>
              </a:rPr>
              <a:t> DESARROLLO SUSTENTABLE</a:t>
            </a:r>
          </a:p>
        </p:txBody>
      </p:sp>
      <p:sp>
        <p:nvSpPr>
          <p:cNvPr id="24588" name="Line 32"/>
          <p:cNvSpPr>
            <a:spLocks noChangeShapeType="1"/>
          </p:cNvSpPr>
          <p:nvPr/>
        </p:nvSpPr>
        <p:spPr bwMode="auto">
          <a:xfrm>
            <a:off x="4648200" y="16446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589" name="Line 33"/>
          <p:cNvSpPr>
            <a:spLocks noChangeShapeType="1"/>
          </p:cNvSpPr>
          <p:nvPr/>
        </p:nvSpPr>
        <p:spPr bwMode="auto">
          <a:xfrm>
            <a:off x="4648200" y="2482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590" name="Line 34"/>
          <p:cNvSpPr>
            <a:spLocks noChangeShapeType="1"/>
          </p:cNvSpPr>
          <p:nvPr/>
        </p:nvSpPr>
        <p:spPr bwMode="auto">
          <a:xfrm flipH="1">
            <a:off x="1676400" y="2711450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591" name="Line 35"/>
          <p:cNvSpPr>
            <a:spLocks noChangeShapeType="1"/>
          </p:cNvSpPr>
          <p:nvPr/>
        </p:nvSpPr>
        <p:spPr bwMode="auto">
          <a:xfrm>
            <a:off x="4495800" y="2711450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592" name="Line 36"/>
          <p:cNvSpPr>
            <a:spLocks noChangeShapeType="1"/>
          </p:cNvSpPr>
          <p:nvPr/>
        </p:nvSpPr>
        <p:spPr bwMode="auto">
          <a:xfrm>
            <a:off x="1676400" y="27114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593" name="Line 37"/>
          <p:cNvSpPr>
            <a:spLocks noChangeShapeType="1"/>
          </p:cNvSpPr>
          <p:nvPr/>
        </p:nvSpPr>
        <p:spPr bwMode="auto">
          <a:xfrm>
            <a:off x="3733800" y="27114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594" name="Line 38"/>
          <p:cNvSpPr>
            <a:spLocks noChangeShapeType="1"/>
          </p:cNvSpPr>
          <p:nvPr/>
        </p:nvSpPr>
        <p:spPr bwMode="auto">
          <a:xfrm>
            <a:off x="5562600" y="27114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595" name="Line 39"/>
          <p:cNvSpPr>
            <a:spLocks noChangeShapeType="1"/>
          </p:cNvSpPr>
          <p:nvPr/>
        </p:nvSpPr>
        <p:spPr bwMode="auto">
          <a:xfrm>
            <a:off x="7772400" y="27114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596" name="Line 40"/>
          <p:cNvSpPr>
            <a:spLocks noChangeShapeType="1"/>
          </p:cNvSpPr>
          <p:nvPr/>
        </p:nvSpPr>
        <p:spPr bwMode="auto">
          <a:xfrm>
            <a:off x="1600200" y="32448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597" name="Line 41"/>
          <p:cNvSpPr>
            <a:spLocks noChangeShapeType="1"/>
          </p:cNvSpPr>
          <p:nvPr/>
        </p:nvSpPr>
        <p:spPr bwMode="auto">
          <a:xfrm flipV="1">
            <a:off x="1600200" y="3397250"/>
            <a:ext cx="6124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598" name="Line 42"/>
          <p:cNvSpPr>
            <a:spLocks noChangeShapeType="1"/>
          </p:cNvSpPr>
          <p:nvPr/>
        </p:nvSpPr>
        <p:spPr bwMode="auto">
          <a:xfrm>
            <a:off x="3733800" y="32448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599" name="Line 43"/>
          <p:cNvSpPr>
            <a:spLocks noChangeShapeType="1"/>
          </p:cNvSpPr>
          <p:nvPr/>
        </p:nvSpPr>
        <p:spPr bwMode="auto">
          <a:xfrm>
            <a:off x="5562600" y="32448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600" name="Line 44"/>
          <p:cNvSpPr>
            <a:spLocks noChangeShapeType="1"/>
          </p:cNvSpPr>
          <p:nvPr/>
        </p:nvSpPr>
        <p:spPr bwMode="auto">
          <a:xfrm>
            <a:off x="7696200" y="32527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601" name="Line 45"/>
          <p:cNvSpPr>
            <a:spLocks noChangeShapeType="1"/>
          </p:cNvSpPr>
          <p:nvPr/>
        </p:nvSpPr>
        <p:spPr bwMode="auto">
          <a:xfrm>
            <a:off x="4648200" y="33972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602" name="Line 47"/>
          <p:cNvSpPr>
            <a:spLocks noChangeShapeType="1"/>
          </p:cNvSpPr>
          <p:nvPr/>
        </p:nvSpPr>
        <p:spPr bwMode="auto">
          <a:xfrm>
            <a:off x="4648200" y="42354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603" name="Line 48"/>
          <p:cNvSpPr>
            <a:spLocks noChangeShapeType="1"/>
          </p:cNvSpPr>
          <p:nvPr/>
        </p:nvSpPr>
        <p:spPr bwMode="auto">
          <a:xfrm>
            <a:off x="4648200" y="49212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4604" name="Text Box 50"/>
          <p:cNvSpPr txBox="1">
            <a:spLocks noChangeArrowheads="1"/>
          </p:cNvSpPr>
          <p:nvPr/>
        </p:nvSpPr>
        <p:spPr bwMode="auto">
          <a:xfrm>
            <a:off x="4724400" y="1720850"/>
            <a:ext cx="952500" cy="2841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AR" altLang="es-VE" sz="1200">
                <a:latin typeface="Lucida Calligraphy" panose="03010101010101010101" pitchFamily="66" charset="0"/>
              </a:rPr>
              <a:t>mediante</a:t>
            </a:r>
            <a:endParaRPr lang="es-ES" altLang="es-VE" sz="1200">
              <a:latin typeface="Lucida Calligraphy" panose="03010101010101010101" pitchFamily="66" charset="0"/>
            </a:endParaRPr>
          </a:p>
        </p:txBody>
      </p:sp>
      <p:sp>
        <p:nvSpPr>
          <p:cNvPr id="24605" name="Text Box 51"/>
          <p:cNvSpPr txBox="1">
            <a:spLocks noChangeArrowheads="1"/>
          </p:cNvSpPr>
          <p:nvPr/>
        </p:nvSpPr>
        <p:spPr bwMode="auto">
          <a:xfrm>
            <a:off x="4800600" y="3549650"/>
            <a:ext cx="420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AR" altLang="es-VE" sz="1200">
                <a:latin typeface="Lucida Calligraphy" panose="03010101010101010101" pitchFamily="66" charset="0"/>
              </a:rPr>
              <a:t>del</a:t>
            </a:r>
            <a:endParaRPr lang="es-ES" altLang="es-VE" sz="1200">
              <a:latin typeface="Lucida Calligraphy" panose="03010101010101010101" pitchFamily="66" charset="0"/>
            </a:endParaRPr>
          </a:p>
        </p:txBody>
      </p:sp>
      <p:sp>
        <p:nvSpPr>
          <p:cNvPr id="24606" name="Text Box 52"/>
          <p:cNvSpPr txBox="1">
            <a:spLocks noChangeArrowheads="1"/>
          </p:cNvSpPr>
          <p:nvPr/>
        </p:nvSpPr>
        <p:spPr bwMode="auto">
          <a:xfrm>
            <a:off x="4800600" y="4235450"/>
            <a:ext cx="125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AR" altLang="es-VE" sz="1200">
                <a:latin typeface="Lucida Calligraphy" panose="03010101010101010101" pitchFamily="66" charset="0"/>
              </a:rPr>
              <a:t>promoviendo</a:t>
            </a:r>
            <a:endParaRPr lang="es-ES" altLang="es-VE" sz="1200">
              <a:latin typeface="Lucida Calligraphy" panose="03010101010101010101" pitchFamily="66" charset="0"/>
            </a:endParaRPr>
          </a:p>
        </p:txBody>
      </p:sp>
      <p:sp>
        <p:nvSpPr>
          <p:cNvPr id="24607" name="Text Box 53"/>
          <p:cNvSpPr txBox="1">
            <a:spLocks noChangeArrowheads="1"/>
          </p:cNvSpPr>
          <p:nvPr/>
        </p:nvSpPr>
        <p:spPr bwMode="auto">
          <a:xfrm>
            <a:off x="4876800" y="4921250"/>
            <a:ext cx="692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AR" altLang="es-VE" sz="1200">
                <a:latin typeface="Lucida Calligraphy" panose="03010101010101010101" pitchFamily="66" charset="0"/>
              </a:rPr>
              <a:t>lograr</a:t>
            </a:r>
            <a:endParaRPr lang="es-ES" altLang="es-VE" sz="120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8"/>
          <p:cNvSpPr txBox="1">
            <a:spLocks noChangeArrowheads="1"/>
          </p:cNvSpPr>
          <p:nvPr/>
        </p:nvSpPr>
        <p:spPr bwMode="auto">
          <a:xfrm>
            <a:off x="2981325" y="609600"/>
            <a:ext cx="306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3600" b="1">
                <a:latin typeface="Lucida Calligraphy" panose="03010101010101010101" pitchFamily="66" charset="0"/>
              </a:rPr>
              <a:t>VISIÓN</a:t>
            </a:r>
            <a:endParaRPr lang="es-ES" altLang="es-VE" sz="360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5602" name="Text Box 11"/>
          <p:cNvSpPr txBox="1">
            <a:spLocks noChangeArrowheads="1"/>
          </p:cNvSpPr>
          <p:nvPr/>
        </p:nvSpPr>
        <p:spPr bwMode="auto">
          <a:xfrm>
            <a:off x="1600200" y="1225550"/>
            <a:ext cx="6103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AR" altLang="es-VE" sz="2400" b="1">
                <a:latin typeface="Lucida Calligraphy" panose="03010101010101010101" pitchFamily="66" charset="0"/>
              </a:rPr>
              <a:t>Como rector de la política ambiental</a:t>
            </a:r>
            <a:endParaRPr lang="es-ES" altLang="es-VE" sz="2400" b="1">
              <a:latin typeface="Lucida Calligraphy" panose="03010101010101010101" pitchFamily="66" charset="0"/>
            </a:endParaRPr>
          </a:p>
        </p:txBody>
      </p:sp>
      <p:sp>
        <p:nvSpPr>
          <p:cNvPr id="25603" name="Text Box 12"/>
          <p:cNvSpPr txBox="1">
            <a:spLocks noChangeArrowheads="1"/>
          </p:cNvSpPr>
          <p:nvPr/>
        </p:nvSpPr>
        <p:spPr bwMode="auto">
          <a:xfrm>
            <a:off x="1447800" y="2825750"/>
            <a:ext cx="600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AR" altLang="es-VE" sz="2400" b="1">
                <a:latin typeface="Lucida Calligraphy" panose="03010101010101010101" pitchFamily="66" charset="0"/>
              </a:rPr>
              <a:t>Promover el desarrollo sustentable  </a:t>
            </a:r>
            <a:endParaRPr lang="es-ES" altLang="es-VE" sz="2400" b="1">
              <a:latin typeface="Lucida Calligraphy" panose="03010101010101010101" pitchFamily="66" charset="0"/>
            </a:endParaRPr>
          </a:p>
        </p:txBody>
      </p:sp>
      <p:sp>
        <p:nvSpPr>
          <p:cNvPr id="25604" name="Text Box 13"/>
          <p:cNvSpPr txBox="1">
            <a:spLocks noChangeArrowheads="1"/>
          </p:cNvSpPr>
          <p:nvPr/>
        </p:nvSpPr>
        <p:spPr bwMode="auto">
          <a:xfrm>
            <a:off x="3657600" y="3435350"/>
            <a:ext cx="454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AR" altLang="es-VE" sz="2400" b="1">
                <a:latin typeface="Lucida Calligraphy" panose="03010101010101010101" pitchFamily="66" charset="0"/>
              </a:rPr>
              <a:t>Mejorar la calidad de vida</a:t>
            </a:r>
            <a:endParaRPr lang="es-ES" altLang="es-VE" sz="2400" b="1">
              <a:latin typeface="Lucida Calligraphy" panose="03010101010101010101" pitchFamily="66" charset="0"/>
            </a:endParaRPr>
          </a:p>
        </p:txBody>
      </p:sp>
      <p:sp>
        <p:nvSpPr>
          <p:cNvPr id="25605" name="Text Box 16"/>
          <p:cNvSpPr txBox="1">
            <a:spLocks noChangeArrowheads="1"/>
          </p:cNvSpPr>
          <p:nvPr/>
        </p:nvSpPr>
        <p:spPr bwMode="auto">
          <a:xfrm>
            <a:off x="1981200" y="5035550"/>
            <a:ext cx="5372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2400" b="1">
                <a:latin typeface="Lucida Calligraphy" panose="03010101010101010101" pitchFamily="66" charset="0"/>
              </a:rPr>
              <a:t>gestión desconcentrada, </a:t>
            </a:r>
          </a:p>
          <a:p>
            <a:r>
              <a:rPr lang="es-ES" altLang="es-VE" sz="2400" b="1">
                <a:latin typeface="Lucida Calligraphy" panose="03010101010101010101" pitchFamily="66" charset="0"/>
              </a:rPr>
              <a:t>descentralizada y participativa</a:t>
            </a:r>
          </a:p>
        </p:txBody>
      </p:sp>
      <p:sp>
        <p:nvSpPr>
          <p:cNvPr id="25606" name="AutoShape 18"/>
          <p:cNvSpPr>
            <a:spLocks noChangeArrowheads="1"/>
          </p:cNvSpPr>
          <p:nvPr/>
        </p:nvSpPr>
        <p:spPr bwMode="auto">
          <a:xfrm>
            <a:off x="4191000" y="4044950"/>
            <a:ext cx="647700" cy="865188"/>
          </a:xfrm>
          <a:prstGeom prst="downArrow">
            <a:avLst>
              <a:gd name="adj1" fmla="val 50000"/>
              <a:gd name="adj2" fmla="val 333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VE" altLang="es-VE"/>
          </a:p>
        </p:txBody>
      </p:sp>
      <p:sp>
        <p:nvSpPr>
          <p:cNvPr id="25607" name="AutoShape 19"/>
          <p:cNvSpPr>
            <a:spLocks noChangeArrowheads="1"/>
          </p:cNvSpPr>
          <p:nvPr/>
        </p:nvSpPr>
        <p:spPr bwMode="auto">
          <a:xfrm>
            <a:off x="4191000" y="1835150"/>
            <a:ext cx="574675" cy="865188"/>
          </a:xfrm>
          <a:prstGeom prst="downArrow">
            <a:avLst>
              <a:gd name="adj1" fmla="val 50000"/>
              <a:gd name="adj2" fmla="val 376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VE" alt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DSCF14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187450"/>
            <a:ext cx="25908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7" descr="DSCF11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250950"/>
            <a:ext cx="26876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1116013" y="533400"/>
            <a:ext cx="7205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sz="2000" b="1">
                <a:latin typeface="Lucida Calligraphy" panose="03010101010101010101" pitchFamily="66" charset="0"/>
              </a:rPr>
              <a:t>Conservación, defensa y mejoramiento del ambiente</a:t>
            </a: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2571750" y="939800"/>
            <a:ext cx="4152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>
                <a:solidFill>
                  <a:schemeClr val="tx2"/>
                </a:solidFill>
                <a:latin typeface="Lucida Calligraphy" panose="03010101010101010101" pitchFamily="66" charset="0"/>
              </a:rPr>
              <a:t>esto significa la utilización ordenada de: </a:t>
            </a:r>
          </a:p>
        </p:txBody>
      </p:sp>
      <p:pic>
        <p:nvPicPr>
          <p:cNvPr id="26629" name="Picture 10" descr="pajarito"/>
          <p:cNvPicPr>
            <a:picLocks noChangeAspect="1" noChangeArrowheads="1"/>
          </p:cNvPicPr>
          <p:nvPr/>
        </p:nvPicPr>
        <p:blipFill>
          <a:blip r:embed="rId4">
            <a:lum bright="-30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3406775"/>
            <a:ext cx="259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DSCF14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63925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sol en  mi ma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363788"/>
            <a:ext cx="2133600" cy="3057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AutoShape 13"/>
          <p:cNvSpPr>
            <a:spLocks noChangeArrowheads="1"/>
          </p:cNvSpPr>
          <p:nvPr/>
        </p:nvSpPr>
        <p:spPr bwMode="auto">
          <a:xfrm>
            <a:off x="3254375" y="2382838"/>
            <a:ext cx="358775" cy="504825"/>
          </a:xfrm>
          <a:prstGeom prst="leftArrow">
            <a:avLst>
              <a:gd name="adj1" fmla="val 0"/>
              <a:gd name="adj2" fmla="val 10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VE" altLang="es-VE"/>
          </a:p>
        </p:txBody>
      </p:sp>
      <p:sp>
        <p:nvSpPr>
          <p:cNvPr id="26633" name="AutoShape 14"/>
          <p:cNvSpPr>
            <a:spLocks noChangeArrowheads="1"/>
          </p:cNvSpPr>
          <p:nvPr/>
        </p:nvSpPr>
        <p:spPr bwMode="auto">
          <a:xfrm>
            <a:off x="3276600" y="3789363"/>
            <a:ext cx="358775" cy="504825"/>
          </a:xfrm>
          <a:prstGeom prst="leftArrow">
            <a:avLst>
              <a:gd name="adj1" fmla="val 49685"/>
              <a:gd name="adj2" fmla="val 10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VE" altLang="es-VE"/>
          </a:p>
        </p:txBody>
      </p:sp>
      <p:sp>
        <p:nvSpPr>
          <p:cNvPr id="26634" name="AutoShape 15"/>
          <p:cNvSpPr>
            <a:spLocks noChangeArrowheads="1"/>
          </p:cNvSpPr>
          <p:nvPr/>
        </p:nvSpPr>
        <p:spPr bwMode="auto">
          <a:xfrm>
            <a:off x="5867400" y="2382838"/>
            <a:ext cx="360363" cy="504825"/>
          </a:xfrm>
          <a:prstGeom prst="rightArrow">
            <a:avLst>
              <a:gd name="adj1" fmla="val 16352"/>
              <a:gd name="adj2" fmla="val 10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VE" altLang="es-VE"/>
          </a:p>
        </p:txBody>
      </p:sp>
      <p:sp>
        <p:nvSpPr>
          <p:cNvPr id="26635" name="AutoShape 16"/>
          <p:cNvSpPr>
            <a:spLocks noChangeArrowheads="1"/>
          </p:cNvSpPr>
          <p:nvPr/>
        </p:nvSpPr>
        <p:spPr bwMode="auto">
          <a:xfrm>
            <a:off x="5867400" y="3789363"/>
            <a:ext cx="360363" cy="504825"/>
          </a:xfrm>
          <a:prstGeom prst="rightArrow">
            <a:avLst>
              <a:gd name="adj1" fmla="val 49685"/>
              <a:gd name="adj2" fmla="val 10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VE" altLang="es-VE"/>
          </a:p>
        </p:txBody>
      </p:sp>
      <p:sp>
        <p:nvSpPr>
          <p:cNvPr id="26636" name="AutoShape 17"/>
          <p:cNvSpPr>
            <a:spLocks noChangeArrowheads="1"/>
          </p:cNvSpPr>
          <p:nvPr/>
        </p:nvSpPr>
        <p:spPr bwMode="auto">
          <a:xfrm>
            <a:off x="4648200" y="1646238"/>
            <a:ext cx="288925" cy="588962"/>
          </a:xfrm>
          <a:prstGeom prst="downArrow">
            <a:avLst>
              <a:gd name="adj1" fmla="val 50000"/>
              <a:gd name="adj2" fmla="val 8097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VE" alt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6"/>
          <p:cNvSpPr txBox="1">
            <a:spLocks noChangeArrowheads="1"/>
          </p:cNvSpPr>
          <p:nvPr/>
        </p:nvSpPr>
        <p:spPr bwMode="auto">
          <a:xfrm>
            <a:off x="757238" y="2651125"/>
            <a:ext cx="75422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VE" sz="4000" b="1">
                <a:solidFill>
                  <a:srgbClr val="009900"/>
                </a:solidFill>
                <a:latin typeface="Lucida Calligraphy" panose="03010101010101010101" pitchFamily="66" charset="0"/>
              </a:rPr>
              <a:t>FUNCIONES GENERALES</a:t>
            </a:r>
            <a:r>
              <a:rPr lang="es-ES" altLang="es-VE" sz="4000" b="1">
                <a:solidFill>
                  <a:srgbClr val="FF3300"/>
                </a:solidFill>
                <a:latin typeface="Lucida Calligraphy" panose="03010101010101010101" pitchFamily="66" charset="0"/>
              </a:rPr>
              <a:t> </a:t>
            </a:r>
          </a:p>
        </p:txBody>
      </p:sp>
      <p:pic>
        <p:nvPicPr>
          <p:cNvPr id="49154" name="Picture 8" descr="osofr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7200"/>
            <a:ext cx="15128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9" descr="venado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7200"/>
            <a:ext cx="12239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0" descr="tortuga arr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04900"/>
            <a:ext cx="1368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1" descr="Cond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76338"/>
            <a:ext cx="13684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2" descr="Oso Hormigue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28638"/>
            <a:ext cx="1439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3" descr="Manat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28638"/>
            <a:ext cx="13684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4" descr="Jagu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04900"/>
            <a:ext cx="1295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15" descr="DSCF14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22725"/>
            <a:ext cx="11890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6" descr="DSCF144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94125"/>
            <a:ext cx="16906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7" descr="DSCF140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27525"/>
            <a:ext cx="15890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8" descr="DSCF449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94125"/>
            <a:ext cx="143986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9" descr="IMG_025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27525"/>
            <a:ext cx="11699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5"/>
          <p:cNvSpPr txBox="1">
            <a:spLocks noChangeArrowheads="1"/>
          </p:cNvSpPr>
          <p:nvPr/>
        </p:nvSpPr>
        <p:spPr bwMode="auto">
          <a:xfrm>
            <a:off x="2514600" y="354013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s-ES" altLang="es-VE" sz="2400" b="1">
                <a:latin typeface="Lucida Calligraphy" panose="03010101010101010101" pitchFamily="66" charset="0"/>
              </a:rPr>
              <a:t>Formulación de las políticas</a:t>
            </a:r>
          </a:p>
        </p:txBody>
      </p:sp>
      <p:pic>
        <p:nvPicPr>
          <p:cNvPr id="28674" name="Picture 10" descr="MVC-02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397125"/>
            <a:ext cx="2808287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1" descr="P1220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822450"/>
            <a:ext cx="2736850" cy="20526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12" descr="P12200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979738"/>
            <a:ext cx="28098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13"/>
          <p:cNvSpPr txBox="1">
            <a:spLocks noChangeArrowheads="1"/>
          </p:cNvSpPr>
          <p:nvPr/>
        </p:nvSpPr>
        <p:spPr bwMode="auto">
          <a:xfrm>
            <a:off x="6477000" y="2076450"/>
            <a:ext cx="2339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VE" b="1">
                <a:latin typeface="Lucida Calligraphy" panose="03010101010101010101" pitchFamily="66" charset="0"/>
              </a:rPr>
              <a:t>sobre el uso de tierra</a:t>
            </a:r>
          </a:p>
        </p:txBody>
      </p:sp>
      <p:sp>
        <p:nvSpPr>
          <p:cNvPr id="28678" name="Text Box 15"/>
          <p:cNvSpPr txBox="1">
            <a:spLocks noChangeArrowheads="1"/>
          </p:cNvSpPr>
          <p:nvPr/>
        </p:nvSpPr>
        <p:spPr bwMode="auto">
          <a:xfrm>
            <a:off x="381000" y="822325"/>
            <a:ext cx="3276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VE" b="1">
                <a:latin typeface="Lucida Calligraphy" panose="03010101010101010101" pitchFamily="66" charset="0"/>
              </a:rPr>
              <a:t>conservación, defensa  y mejoramiento del ambiente</a:t>
            </a:r>
          </a:p>
        </p:txBody>
      </p:sp>
      <p:sp>
        <p:nvSpPr>
          <p:cNvPr id="28679" name="Text Box 16"/>
          <p:cNvSpPr txBox="1">
            <a:spLocks noChangeArrowheads="1"/>
          </p:cNvSpPr>
          <p:nvPr/>
        </p:nvSpPr>
        <p:spPr bwMode="auto">
          <a:xfrm>
            <a:off x="552450" y="5194300"/>
            <a:ext cx="8091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VE" b="1">
                <a:latin typeface="Lucida Calligraphy" panose="03010101010101010101" pitchFamily="66" charset="0"/>
              </a:rPr>
              <a:t>RACIONAL APROVECHAMIENTO DE LOS RECURSOS NATURALES</a:t>
            </a:r>
          </a:p>
        </p:txBody>
      </p:sp>
      <p:sp>
        <p:nvSpPr>
          <p:cNvPr id="28680" name="Line 19"/>
          <p:cNvSpPr>
            <a:spLocks noChangeShapeType="1"/>
          </p:cNvSpPr>
          <p:nvPr/>
        </p:nvSpPr>
        <p:spPr bwMode="auto">
          <a:xfrm flipH="1">
            <a:off x="3657600" y="811213"/>
            <a:ext cx="1443038" cy="2047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8681" name="Line 21"/>
          <p:cNvSpPr>
            <a:spLocks noChangeShapeType="1"/>
          </p:cNvSpPr>
          <p:nvPr/>
        </p:nvSpPr>
        <p:spPr bwMode="auto">
          <a:xfrm flipH="1">
            <a:off x="4378325" y="4505325"/>
            <a:ext cx="0" cy="688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8682" name="Line 23"/>
          <p:cNvSpPr>
            <a:spLocks noChangeShapeType="1"/>
          </p:cNvSpPr>
          <p:nvPr/>
        </p:nvSpPr>
        <p:spPr bwMode="auto">
          <a:xfrm>
            <a:off x="5940425" y="228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8683" name="Line 24"/>
          <p:cNvSpPr>
            <a:spLocks noChangeShapeType="1"/>
          </p:cNvSpPr>
          <p:nvPr/>
        </p:nvSpPr>
        <p:spPr bwMode="auto">
          <a:xfrm>
            <a:off x="5100638" y="811213"/>
            <a:ext cx="1681162" cy="1265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3 - &amp;quot;DIRECCIÓN ESTADAL  DEL PODER POPULAR PARA EL AMBIENTE LARA&amp;#x0D;&amp;#x0A;COORDINACIÓN DE ORDENACIÓN Y ADMINISTRACIÓN AMBIEN&quot;/&gt;&lt;property id=&quot;20307&quot; value=&quot;257&quot;/&gt;&lt;/object&gt;&lt;object type=&quot;3&quot; unique_id=&quot;10005&quot;&gt;&lt;property id=&quot;20148&quot; value=&quot;5&quot;/&gt;&lt;property id=&quot;20300&quot; value=&quot;Diapositiva 4&quot;/&gt;&lt;property id=&quot;20307&quot; value=&quot;278&quot;/&gt;&lt;/object&gt;&lt;object type=&quot;3&quot; unique_id=&quot;10006&quot;&gt;&lt;property id=&quot;20148&quot; value=&quot;5&quot;/&gt;&lt;property id=&quot;20300&quot; value=&quot;Diapositiva 5&quot;/&gt;&lt;property id=&quot;20307&quot; value=&quot;259&quot;/&gt;&lt;/object&gt;&lt;object type=&quot;3&quot; unique_id=&quot;10007&quot;&gt;&lt;property id=&quot;20148&quot; value=&quot;5&quot;/&gt;&lt;property id=&quot;20300&quot; value=&quot;Diapositiva 6&quot;/&gt;&lt;property id=&quot;20307&quot; value=&quot;260&quot;/&gt;&lt;/object&gt;&lt;object type=&quot;3&quot; unique_id=&quot;10008&quot;&gt;&lt;property id=&quot;20148&quot; value=&quot;5&quot;/&gt;&lt;property id=&quot;20300&quot; value=&quot;Diapositiva 7&quot;/&gt;&lt;property id=&quot;20307&quot; value=&quot;258&quot;/&gt;&lt;/object&gt;&lt;object type=&quot;3&quot; unique_id=&quot;10009&quot;&gt;&lt;property id=&quot;20148&quot; value=&quot;5&quot;/&gt;&lt;property id=&quot;20300&quot; value=&quot;Diapositiva 8&quot;/&gt;&lt;property id=&quot;20307&quot; value=&quot;261&quot;/&gt;&lt;/object&gt;&lt;object type=&quot;3&quot; unique_id=&quot;10010&quot;&gt;&lt;property id=&quot;20148&quot; value=&quot;5&quot;/&gt;&lt;property id=&quot;20300&quot; value=&quot;Diapositiva 9&quot;/&gt;&lt;property id=&quot;20307&quot; value=&quot;262&quot;/&gt;&lt;/object&gt;&lt;object type=&quot;3&quot; unique_id=&quot;10011&quot;&gt;&lt;property id=&quot;20148&quot; value=&quot;5&quot;/&gt;&lt;property id=&quot;20300&quot; value=&quot;Diapositiva 10&quot;/&gt;&lt;property id=&quot;20307&quot; value=&quot;263&quot;/&gt;&lt;/object&gt;&lt;object type=&quot;3&quot; unique_id=&quot;10012&quot;&gt;&lt;property id=&quot;20148&quot; value=&quot;5&quot;/&gt;&lt;property id=&quot;20300&quot; value=&quot;Diapositiva 11&quot;/&gt;&lt;property id=&quot;20307&quot; value=&quot;264&quot;/&gt;&lt;/object&gt;&lt;object type=&quot;3&quot; unique_id=&quot;10013&quot;&gt;&lt;property id=&quot;20148&quot; value=&quot;5&quot;/&gt;&lt;property id=&quot;20300&quot; value=&quot;Diapositiva 12&quot;/&gt;&lt;property id=&quot;20307&quot; value=&quot;310&quot;/&gt;&lt;/object&gt;&lt;object type=&quot;3&quot; unique_id=&quot;10014&quot;&gt;&lt;property id=&quot;20148&quot; value=&quot;5&quot;/&gt;&lt;property id=&quot;20300&quot; value=&quot;Diapositiva 13&quot;/&gt;&lt;property id=&quot;20307&quot; value=&quot;305&quot;/&gt;&lt;/object&gt;&lt;object type=&quot;3&quot; unique_id=&quot;10015&quot;&gt;&lt;property id=&quot;20148&quot; value=&quot;5&quot;/&gt;&lt;property id=&quot;20300&quot; value=&quot;Diapositiva 14&quot;/&gt;&lt;property id=&quot;20307&quot; value=&quot;266&quot;/&gt;&lt;/object&gt;&lt;object type=&quot;3&quot; unique_id=&quot;10016&quot;&gt;&lt;property id=&quot;20148&quot; value=&quot;5&quot;/&gt;&lt;property id=&quot;20300&quot; value=&quot;Diapositiva 15&quot;/&gt;&lt;property id=&quot;20307&quot; value=&quot;311&quot;/&gt;&lt;/object&gt;&lt;object type=&quot;3&quot; unique_id=&quot;10017&quot;&gt;&lt;property id=&quot;20148&quot; value=&quot;5&quot;/&gt;&lt;property id=&quot;20300&quot; value=&quot;Diapositiva 16&quot;/&gt;&lt;property id=&quot;20307&quot; value=&quot;304&quot;/&gt;&lt;/object&gt;&lt;object type=&quot;3&quot; unique_id=&quot;10018&quot;&gt;&lt;property id=&quot;20148&quot; value=&quot;5&quot;/&gt;&lt;property id=&quot;20300&quot; value=&quot;Diapositiva 17&quot;/&gt;&lt;property id=&quot;20307&quot; value=&quot;307&quot;/&gt;&lt;/object&gt;&lt;object type=&quot;3&quot; unique_id=&quot;10019&quot;&gt;&lt;property id=&quot;20148&quot; value=&quot;5&quot;/&gt;&lt;property id=&quot;20300&quot; value=&quot;Diapositiva 18&quot;/&gt;&lt;property id=&quot;20307&quot; value=&quot;309&quot;/&gt;&lt;/object&gt;&lt;object type=&quot;3&quot; unique_id=&quot;10020&quot;&gt;&lt;property id=&quot;20148&quot; value=&quot;5&quot;/&gt;&lt;property id=&quot;20300&quot; value=&quot;Diapositiva 19&quot;/&gt;&lt;property id=&quot;20307&quot; value=&quot;279&quot;/&gt;&lt;/object&gt;&lt;object type=&quot;3&quot; unique_id=&quot;10021&quot;&gt;&lt;property id=&quot;20148&quot; value=&quot;5&quot;/&gt;&lt;property id=&quot;20300&quot; value=&quot;Diapositiva 20&quot;/&gt;&lt;property id=&quot;20307&quot; value=&quot;302&quot;/&gt;&lt;/object&gt;&lt;object type=&quot;3&quot; unique_id=&quot;10022&quot;&gt;&lt;property id=&quot;20148&quot; value=&quot;5&quot;/&gt;&lt;property id=&quot;20300&quot; value=&quot;Diapositiva 21&quot;/&gt;&lt;property id=&quot;20307&quot; value=&quot;291&quot;/&gt;&lt;/object&gt;&lt;object type=&quot;3&quot; unique_id=&quot;10023&quot;&gt;&lt;property id=&quot;20148&quot; value=&quot;5&quot;/&gt;&lt;property id=&quot;20300&quot; value=&quot;Diapositiva 22&quot;/&gt;&lt;property id=&quot;20307&quot; value=&quot;292&quot;/&gt;&lt;/object&gt;&lt;object type=&quot;3&quot; unique_id=&quot;10024&quot;&gt;&lt;property id=&quot;20148&quot; value=&quot;5&quot;/&gt;&lt;property id=&quot;20300&quot; value=&quot;Diapositiva 23&quot;/&gt;&lt;property id=&quot;20307&quot; value=&quot;293&quot;/&gt;&lt;/object&gt;&lt;object type=&quot;3&quot; unique_id=&quot;10025&quot;&gt;&lt;property id=&quot;20148&quot; value=&quot;5&quot;/&gt;&lt;property id=&quot;20300&quot; value=&quot;Diapositiva 24&quot;/&gt;&lt;property id=&quot;20307&quot; value=&quot;294&quot;/&gt;&lt;/object&gt;&lt;object type=&quot;3&quot; unique_id=&quot;10026&quot;&gt;&lt;property id=&quot;20148&quot; value=&quot;5&quot;/&gt;&lt;property id=&quot;20300&quot; value=&quot;Diapositiva 25&quot;/&gt;&lt;property id=&quot;20307&quot; value=&quot;295&quot;/&gt;&lt;/object&gt;&lt;object type=&quot;3&quot; unique_id=&quot;10027&quot;&gt;&lt;property id=&quot;20148&quot; value=&quot;5&quot;/&gt;&lt;property id=&quot;20300&quot; value=&quot;Diapositiva 26&quot;/&gt;&lt;property id=&quot;20307&quot; value=&quot;296&quot;/&gt;&lt;/object&gt;&lt;object type=&quot;3&quot; unique_id=&quot;10028&quot;&gt;&lt;property id=&quot;20148&quot; value=&quot;5&quot;/&gt;&lt;property id=&quot;20300&quot; value=&quot;Diapositiva 27&quot;/&gt;&lt;property id=&quot;20307&quot; value=&quot;297&quot;/&gt;&lt;/object&gt;&lt;object type=&quot;3&quot; unique_id=&quot;10029&quot;&gt;&lt;property id=&quot;20148&quot; value=&quot;5&quot;/&gt;&lt;property id=&quot;20300&quot; value=&quot;Diapositiva 28&quot;/&gt;&lt;property id=&quot;20307&quot; value=&quot;298&quot;/&gt;&lt;/object&gt;&lt;object type=&quot;3&quot; unique_id=&quot;10030&quot;&gt;&lt;property id=&quot;20148&quot; value=&quot;5&quot;/&gt;&lt;property id=&quot;20300&quot; value=&quot;Diapositiva 29&quot;/&gt;&lt;property id=&quot;20307&quot; value=&quot;300&quot;/&gt;&lt;/object&gt;&lt;object type=&quot;3&quot; unique_id=&quot;10031&quot;&gt;&lt;property id=&quot;20148&quot; value=&quot;5&quot;/&gt;&lt;property id=&quot;20300&quot; value=&quot;Diapositiva 30&quot;/&gt;&lt;property id=&quot;20307&quot; value=&quot;277&quot;/&gt;&lt;/object&gt;&lt;object type=&quot;3&quot; unique_id=&quot;11138&quot;&gt;&lt;property id=&quot;20148&quot; value=&quot;5&quot;/&gt;&lt;property id=&quot;20300&quot; value=&quot;Diapositiva 1&quot;/&gt;&lt;property id=&quot;20307&quot; value=&quot;318&quot;/&gt;&lt;/object&gt;&lt;object type=&quot;3&quot; unique_id=&quot;11139&quot;&gt;&lt;property id=&quot;20148&quot; value=&quot;5&quot;/&gt;&lt;property id=&quot;20300&quot; value=&quot;Diapositiva 2&quot;/&gt;&lt;property id=&quot;20307&quot; value=&quot;31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PRESENTACIÓN PARA TALLER RASDA">
  <a:themeElements>
    <a:clrScheme name="PRESENTACIÓN PARA TALLER RAS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PARA TALLER RAS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PARA TALLER RAS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PARA TALLER RAS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PARA TALLER RAS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PARA TALLER RAS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PARA TALLER RAS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PARA TALLER RAS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PARA TALLER RAS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PARA TALLER RAS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PARA TALLER RAS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PARA TALLER RAS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PARA TALLER RAS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PARA TALLER RAS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iseño predeterminado">
  <a:themeElements>
    <a:clrScheme name="4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iseño predeterminado">
  <a:themeElements>
    <a:clrScheme name="5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iseño predetermin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iseño predeterminado">
  <a:themeElements>
    <a:clrScheme name="6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Diseño predeterminado">
  <a:themeElements>
    <a:clrScheme name="7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iseño predetermin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1309</Words>
  <Application>Microsoft Office PowerPoint</Application>
  <PresentationFormat>Presentación en pantalla (4:3)</PresentationFormat>
  <Paragraphs>248</Paragraphs>
  <Slides>30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16</vt:i4>
      </vt:variant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52" baseType="lpstr">
      <vt:lpstr>Arial Unicode MS</vt:lpstr>
      <vt:lpstr>Arial</vt:lpstr>
      <vt:lpstr>Arial Black</vt:lpstr>
      <vt:lpstr>Baskerville Old Face</vt:lpstr>
      <vt:lpstr>Book Antiqua</vt:lpstr>
      <vt:lpstr>Calibri</vt:lpstr>
      <vt:lpstr>Comic Sans MS</vt:lpstr>
      <vt:lpstr>Garamond</vt:lpstr>
      <vt:lpstr>Georgia</vt:lpstr>
      <vt:lpstr>Lucida Calligraphy</vt:lpstr>
      <vt:lpstr>Lucida Console</vt:lpstr>
      <vt:lpstr>Monotype Corsiva</vt:lpstr>
      <vt:lpstr>Tahoma</vt:lpstr>
      <vt:lpstr>Times New Roman</vt:lpstr>
      <vt:lpstr>Verdana</vt:lpstr>
      <vt:lpstr>Wingdings</vt:lpstr>
      <vt:lpstr>PRESENTACIÓN PARA TALLER RASDA</vt:lpstr>
      <vt:lpstr>4_Diseño predeterminado</vt:lpstr>
      <vt:lpstr>5_Diseño predeterminado</vt:lpstr>
      <vt:lpstr>6_Diseño predeterminado</vt:lpstr>
      <vt:lpstr>7_Diseño predeterminado</vt:lpstr>
      <vt:lpstr>Fotografía de Photo Editor</vt:lpstr>
      <vt:lpstr>Presentación de PowerPoint</vt:lpstr>
      <vt:lpstr>Presentación de PowerPoint</vt:lpstr>
      <vt:lpstr>DIRECCIÓN ESTADAL  DEL PODER POPULAR PARA ECOSOCIALISMO Y AGUAS DE LARA COORDINACIÓN DE ORDENACIÓN Y ADMINISTRACIÓN AMBIENTAL UNIDAD DE VIGILANCIA Y CONTROL AMBIENTAL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Lau</dc:creator>
  <cp:lastModifiedBy>Francisco Lau</cp:lastModifiedBy>
  <cp:revision>44</cp:revision>
  <cp:lastPrinted>1601-01-01T00:00:00Z</cp:lastPrinted>
  <dcterms:created xsi:type="dcterms:W3CDTF">1601-01-01T00:00:00Z</dcterms:created>
  <dcterms:modified xsi:type="dcterms:W3CDTF">2015-06-11T10:41:00Z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