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19" r:id="rId2"/>
    <p:sldMasterId id="2147483720" r:id="rId3"/>
  </p:sldMasterIdLst>
  <p:notesMasterIdLst>
    <p:notesMasterId r:id="rId45"/>
  </p:notesMasterIdLst>
  <p:sldIdLst>
    <p:sldId id="368" r:id="rId4"/>
    <p:sldId id="369" r:id="rId5"/>
    <p:sldId id="319" r:id="rId6"/>
    <p:sldId id="331" r:id="rId7"/>
    <p:sldId id="346" r:id="rId8"/>
    <p:sldId id="347" r:id="rId9"/>
    <p:sldId id="321" r:id="rId10"/>
    <p:sldId id="322" r:id="rId11"/>
    <p:sldId id="323" r:id="rId12"/>
    <p:sldId id="324" r:id="rId13"/>
    <p:sldId id="327" r:id="rId14"/>
    <p:sldId id="328" r:id="rId15"/>
    <p:sldId id="325" r:id="rId16"/>
    <p:sldId id="326" r:id="rId17"/>
    <p:sldId id="344" r:id="rId18"/>
    <p:sldId id="345" r:id="rId19"/>
    <p:sldId id="351" r:id="rId20"/>
    <p:sldId id="305" r:id="rId21"/>
    <p:sldId id="306" r:id="rId22"/>
    <p:sldId id="307" r:id="rId23"/>
    <p:sldId id="308" r:id="rId24"/>
    <p:sldId id="352" r:id="rId25"/>
    <p:sldId id="310" r:id="rId26"/>
    <p:sldId id="353" r:id="rId27"/>
    <p:sldId id="312" r:id="rId28"/>
    <p:sldId id="354" r:id="rId29"/>
    <p:sldId id="315" r:id="rId30"/>
    <p:sldId id="350" r:id="rId31"/>
    <p:sldId id="348" r:id="rId32"/>
    <p:sldId id="334" r:id="rId33"/>
    <p:sldId id="335" r:id="rId34"/>
    <p:sldId id="336" r:id="rId35"/>
    <p:sldId id="337" r:id="rId36"/>
    <p:sldId id="355" r:id="rId37"/>
    <p:sldId id="356" r:id="rId38"/>
    <p:sldId id="357" r:id="rId39"/>
    <p:sldId id="358" r:id="rId40"/>
    <p:sldId id="359" r:id="rId41"/>
    <p:sldId id="343" r:id="rId42"/>
    <p:sldId id="360" r:id="rId43"/>
    <p:sldId id="349" r:id="rId44"/>
  </p:sldIdLst>
  <p:sldSz cx="9144000" cy="6858000" type="screen4x3"/>
  <p:notesSz cx="6858000" cy="9144000"/>
  <p:custDataLst>
    <p:tags r:id="rId46"/>
  </p:custData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606">
          <p15:clr>
            <a:srgbClr val="A4A3A4"/>
          </p15:clr>
        </p15:guide>
        <p15:guide id="4" pos="37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3E6"/>
    <a:srgbClr val="CCCC00"/>
    <a:srgbClr val="006600"/>
    <a:srgbClr val="CC9900"/>
    <a:srgbClr val="33CC33"/>
    <a:srgbClr val="FF0000"/>
    <a:srgbClr val="FFFFFD"/>
    <a:srgbClr val="D6DA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94662" autoAdjust="0"/>
  </p:normalViewPr>
  <p:slideViewPr>
    <p:cSldViewPr showGuides="1">
      <p:cViewPr varScale="1">
        <p:scale>
          <a:sx n="73" d="100"/>
          <a:sy n="73" d="100"/>
        </p:scale>
        <p:origin x="282" y="72"/>
      </p:cViewPr>
      <p:guideLst>
        <p:guide orient="horz" pos="2160"/>
        <p:guide pos="2880"/>
        <p:guide pos="3606"/>
        <p:guide pos="37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6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68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image" Target="../media/image73.png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image" Target="../media/image79.png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937762-B9B1-441C-8392-6DB9D1838F75}" type="doc">
      <dgm:prSet loTypeId="urn:microsoft.com/office/officeart/2005/8/layout/hList7#1" loCatId="list" qsTypeId="urn:microsoft.com/office/officeart/2005/8/quickstyle/simple1" qsCatId="simple" csTypeId="urn:microsoft.com/office/officeart/2005/8/colors/colorful5" csCatId="colorful" phldr="1"/>
      <dgm:spPr/>
    </dgm:pt>
    <dgm:pt modelId="{722F9CF6-BA4E-4490-A4BB-3A8C9D10277D}">
      <dgm:prSet phldrT="[Texto]"/>
      <dgm:spPr/>
      <dgm:t>
        <a:bodyPr/>
        <a:lstStyle/>
        <a:p>
          <a:r>
            <a:rPr lang="es-ES_tradnl" dirty="0" smtClean="0"/>
            <a:t>Hechos violatorios de la normativa ambiental</a:t>
          </a:r>
          <a:endParaRPr lang="es-VE" dirty="0"/>
        </a:p>
      </dgm:t>
    </dgm:pt>
    <dgm:pt modelId="{7CDC67ED-14CD-4AA1-906A-13FFF0587AE7}" type="parTrans" cxnId="{67B8A769-3FF8-427E-89CE-B99FDB635692}">
      <dgm:prSet/>
      <dgm:spPr/>
      <dgm:t>
        <a:bodyPr/>
        <a:lstStyle/>
        <a:p>
          <a:endParaRPr lang="es-VE"/>
        </a:p>
      </dgm:t>
    </dgm:pt>
    <dgm:pt modelId="{FA30D93A-00E0-4A48-A4EF-42C8A6D7833F}" type="sibTrans" cxnId="{67B8A769-3FF8-427E-89CE-B99FDB635692}">
      <dgm:prSet/>
      <dgm:spPr/>
      <dgm:t>
        <a:bodyPr/>
        <a:lstStyle/>
        <a:p>
          <a:endParaRPr lang="es-VE"/>
        </a:p>
      </dgm:t>
    </dgm:pt>
    <dgm:pt modelId="{825EFF12-7656-49F7-B186-608E5AC930AA}">
      <dgm:prSet phldrT="[Texto]"/>
      <dgm:spPr/>
      <dgm:t>
        <a:bodyPr/>
        <a:lstStyle/>
        <a:p>
          <a:r>
            <a:rPr lang="es-ES_tradnl" dirty="0" smtClean="0"/>
            <a:t>contrarios a los principios rectores para la gestión del ambiente</a:t>
          </a:r>
          <a:endParaRPr lang="es-VE" dirty="0"/>
        </a:p>
      </dgm:t>
    </dgm:pt>
    <dgm:pt modelId="{769F41F6-ECDB-4C1B-9BF2-91EA58996448}" type="parTrans" cxnId="{E11B4906-CF08-4487-A84D-43E58A4B9809}">
      <dgm:prSet/>
      <dgm:spPr/>
      <dgm:t>
        <a:bodyPr/>
        <a:lstStyle/>
        <a:p>
          <a:endParaRPr lang="es-VE"/>
        </a:p>
      </dgm:t>
    </dgm:pt>
    <dgm:pt modelId="{F887F27A-28B6-43FB-A2BE-59575D36BA0D}" type="sibTrans" cxnId="{E11B4906-CF08-4487-A84D-43E58A4B9809}">
      <dgm:prSet/>
      <dgm:spPr/>
      <dgm:t>
        <a:bodyPr/>
        <a:lstStyle/>
        <a:p>
          <a:endParaRPr lang="es-VE"/>
        </a:p>
      </dgm:t>
    </dgm:pt>
    <dgm:pt modelId="{11F17413-FF96-4391-ACCA-ACB895F71F63}">
      <dgm:prSet phldrT="[Texto]"/>
      <dgm:spPr/>
      <dgm:t>
        <a:bodyPr/>
        <a:lstStyle/>
        <a:p>
          <a:r>
            <a:rPr lang="es-ES_tradnl" dirty="0" smtClean="0"/>
            <a:t>en el marco del desarrollo sustentable</a:t>
          </a:r>
          <a:endParaRPr lang="es-VE" dirty="0"/>
        </a:p>
      </dgm:t>
    </dgm:pt>
    <dgm:pt modelId="{73F3F073-75FF-45CA-AD66-817473B6F1EE}" type="parTrans" cxnId="{ADDDAC6E-5E86-4371-B82A-0B0498EABB9D}">
      <dgm:prSet/>
      <dgm:spPr/>
      <dgm:t>
        <a:bodyPr/>
        <a:lstStyle/>
        <a:p>
          <a:endParaRPr lang="es-VE"/>
        </a:p>
      </dgm:t>
    </dgm:pt>
    <dgm:pt modelId="{95214E76-F6CE-451C-BFC6-D74284DA7937}" type="sibTrans" cxnId="{ADDDAC6E-5E86-4371-B82A-0B0498EABB9D}">
      <dgm:prSet/>
      <dgm:spPr/>
      <dgm:t>
        <a:bodyPr/>
        <a:lstStyle/>
        <a:p>
          <a:endParaRPr lang="es-VE"/>
        </a:p>
      </dgm:t>
    </dgm:pt>
    <dgm:pt modelId="{955B3EB8-6419-4978-A6C4-5B9F88EE5594}" type="pres">
      <dgm:prSet presAssocID="{89937762-B9B1-441C-8392-6DB9D1838F75}" presName="Name0" presStyleCnt="0">
        <dgm:presLayoutVars>
          <dgm:dir/>
          <dgm:resizeHandles val="exact"/>
        </dgm:presLayoutVars>
      </dgm:prSet>
      <dgm:spPr/>
    </dgm:pt>
    <dgm:pt modelId="{750113F4-480A-42A0-9F8F-1022F766BA6F}" type="pres">
      <dgm:prSet presAssocID="{89937762-B9B1-441C-8392-6DB9D1838F75}" presName="fgShape" presStyleLbl="fgShp" presStyleIdx="0" presStyleCnt="1"/>
      <dgm:spPr/>
    </dgm:pt>
    <dgm:pt modelId="{3B401ADE-49B0-4D66-BAC3-8FB7BFD88C9B}" type="pres">
      <dgm:prSet presAssocID="{89937762-B9B1-441C-8392-6DB9D1838F75}" presName="linComp" presStyleCnt="0"/>
      <dgm:spPr/>
    </dgm:pt>
    <dgm:pt modelId="{53691A51-4D39-415E-8C4F-BF0D9E25DA23}" type="pres">
      <dgm:prSet presAssocID="{722F9CF6-BA4E-4490-A4BB-3A8C9D10277D}" presName="compNode" presStyleCnt="0"/>
      <dgm:spPr/>
    </dgm:pt>
    <dgm:pt modelId="{E36A6C03-0C83-421D-8D18-0A4E8975F379}" type="pres">
      <dgm:prSet presAssocID="{722F9CF6-BA4E-4490-A4BB-3A8C9D10277D}" presName="bkgdShape" presStyleLbl="node1" presStyleIdx="0" presStyleCnt="3"/>
      <dgm:spPr/>
      <dgm:t>
        <a:bodyPr/>
        <a:lstStyle/>
        <a:p>
          <a:endParaRPr lang="es-VE"/>
        </a:p>
      </dgm:t>
    </dgm:pt>
    <dgm:pt modelId="{148C8F7E-A97F-4B27-813F-BCFB2A6D91C5}" type="pres">
      <dgm:prSet presAssocID="{722F9CF6-BA4E-4490-A4BB-3A8C9D10277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01FDBEA5-6EFA-49D5-B4B3-B5645E145639}" type="pres">
      <dgm:prSet presAssocID="{722F9CF6-BA4E-4490-A4BB-3A8C9D10277D}" presName="invisiNode" presStyleLbl="node1" presStyleIdx="0" presStyleCnt="3"/>
      <dgm:spPr/>
    </dgm:pt>
    <dgm:pt modelId="{6ADED142-8178-43E2-B570-2D9689828377}" type="pres">
      <dgm:prSet presAssocID="{722F9CF6-BA4E-4490-A4BB-3A8C9D10277D}" presName="imagNode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BB83111-4BD3-4943-9375-221F2A40126E}" type="pres">
      <dgm:prSet presAssocID="{FA30D93A-00E0-4A48-A4EF-42C8A6D7833F}" presName="sibTrans" presStyleLbl="sibTrans2D1" presStyleIdx="0" presStyleCnt="0"/>
      <dgm:spPr/>
      <dgm:t>
        <a:bodyPr/>
        <a:lstStyle/>
        <a:p>
          <a:endParaRPr lang="es-VE"/>
        </a:p>
      </dgm:t>
    </dgm:pt>
    <dgm:pt modelId="{825E2F42-203D-484E-8DE0-CE816F3FBA66}" type="pres">
      <dgm:prSet presAssocID="{825EFF12-7656-49F7-B186-608E5AC930AA}" presName="compNode" presStyleCnt="0"/>
      <dgm:spPr/>
    </dgm:pt>
    <dgm:pt modelId="{9B27B502-30D8-4726-B024-DD7E3B513CF0}" type="pres">
      <dgm:prSet presAssocID="{825EFF12-7656-49F7-B186-608E5AC930AA}" presName="bkgdShape" presStyleLbl="node1" presStyleIdx="1" presStyleCnt="3"/>
      <dgm:spPr/>
      <dgm:t>
        <a:bodyPr/>
        <a:lstStyle/>
        <a:p>
          <a:endParaRPr lang="es-VE"/>
        </a:p>
      </dgm:t>
    </dgm:pt>
    <dgm:pt modelId="{D3C18124-2DE6-443A-A546-43C6BCA05E07}" type="pres">
      <dgm:prSet presAssocID="{825EFF12-7656-49F7-B186-608E5AC930AA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3D9DE4E6-85AB-488C-A2D5-24510B243B8A}" type="pres">
      <dgm:prSet presAssocID="{825EFF12-7656-49F7-B186-608E5AC930AA}" presName="invisiNode" presStyleLbl="node1" presStyleIdx="1" presStyleCnt="3"/>
      <dgm:spPr/>
    </dgm:pt>
    <dgm:pt modelId="{92336FEC-D2A7-46D7-B6A4-B155E0C3C77D}" type="pres">
      <dgm:prSet presAssocID="{825EFF12-7656-49F7-B186-608E5AC930AA}" presName="imagNode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DF00117-E27B-4598-91D5-67E63B23DB7A}" type="pres">
      <dgm:prSet presAssocID="{F887F27A-28B6-43FB-A2BE-59575D36BA0D}" presName="sibTrans" presStyleLbl="sibTrans2D1" presStyleIdx="0" presStyleCnt="0"/>
      <dgm:spPr/>
      <dgm:t>
        <a:bodyPr/>
        <a:lstStyle/>
        <a:p>
          <a:endParaRPr lang="es-VE"/>
        </a:p>
      </dgm:t>
    </dgm:pt>
    <dgm:pt modelId="{0697B62C-0728-4DC4-81C8-CD5163545B32}" type="pres">
      <dgm:prSet presAssocID="{11F17413-FF96-4391-ACCA-ACB895F71F63}" presName="compNode" presStyleCnt="0"/>
      <dgm:spPr/>
    </dgm:pt>
    <dgm:pt modelId="{CE48CAB3-B20F-4289-8DB3-50036527639E}" type="pres">
      <dgm:prSet presAssocID="{11F17413-FF96-4391-ACCA-ACB895F71F63}" presName="bkgdShape" presStyleLbl="node1" presStyleIdx="2" presStyleCnt="3"/>
      <dgm:spPr/>
      <dgm:t>
        <a:bodyPr/>
        <a:lstStyle/>
        <a:p>
          <a:endParaRPr lang="es-VE"/>
        </a:p>
      </dgm:t>
    </dgm:pt>
    <dgm:pt modelId="{283496DB-C662-4196-B516-173CB8FFDA0C}" type="pres">
      <dgm:prSet presAssocID="{11F17413-FF96-4391-ACCA-ACB895F71F63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34F9962-FE3A-433E-BC41-B351092438D2}" type="pres">
      <dgm:prSet presAssocID="{11F17413-FF96-4391-ACCA-ACB895F71F63}" presName="invisiNode" presStyleLbl="node1" presStyleIdx="2" presStyleCnt="3"/>
      <dgm:spPr/>
    </dgm:pt>
    <dgm:pt modelId="{9666F97B-A5C5-4D75-80DD-CCE1928214CD}" type="pres">
      <dgm:prSet presAssocID="{11F17413-FF96-4391-ACCA-ACB895F71F63}" presName="imagNode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8351F0D7-77EF-4AE9-B9D5-79C326B25420}" type="presOf" srcId="{89937762-B9B1-441C-8392-6DB9D1838F75}" destId="{955B3EB8-6419-4978-A6C4-5B9F88EE5594}" srcOrd="0" destOrd="0" presId="urn:microsoft.com/office/officeart/2005/8/layout/hList7#1"/>
    <dgm:cxn modelId="{5DB1B63B-6C90-4F32-AD6E-79484D6A16E2}" type="presOf" srcId="{F887F27A-28B6-43FB-A2BE-59575D36BA0D}" destId="{1DF00117-E27B-4598-91D5-67E63B23DB7A}" srcOrd="0" destOrd="0" presId="urn:microsoft.com/office/officeart/2005/8/layout/hList7#1"/>
    <dgm:cxn modelId="{C17EC013-754C-4F43-BB59-B570989CA14F}" type="presOf" srcId="{825EFF12-7656-49F7-B186-608E5AC930AA}" destId="{D3C18124-2DE6-443A-A546-43C6BCA05E07}" srcOrd="1" destOrd="0" presId="urn:microsoft.com/office/officeart/2005/8/layout/hList7#1"/>
    <dgm:cxn modelId="{E11B4906-CF08-4487-A84D-43E58A4B9809}" srcId="{89937762-B9B1-441C-8392-6DB9D1838F75}" destId="{825EFF12-7656-49F7-B186-608E5AC930AA}" srcOrd="1" destOrd="0" parTransId="{769F41F6-ECDB-4C1B-9BF2-91EA58996448}" sibTransId="{F887F27A-28B6-43FB-A2BE-59575D36BA0D}"/>
    <dgm:cxn modelId="{9F8A9D72-6E06-4D8D-B4F6-640A518078A1}" type="presOf" srcId="{825EFF12-7656-49F7-B186-608E5AC930AA}" destId="{9B27B502-30D8-4726-B024-DD7E3B513CF0}" srcOrd="0" destOrd="0" presId="urn:microsoft.com/office/officeart/2005/8/layout/hList7#1"/>
    <dgm:cxn modelId="{3D702BEF-7131-4D0E-99B8-216A2763B7D1}" type="presOf" srcId="{FA30D93A-00E0-4A48-A4EF-42C8A6D7833F}" destId="{1BB83111-4BD3-4943-9375-221F2A40126E}" srcOrd="0" destOrd="0" presId="urn:microsoft.com/office/officeart/2005/8/layout/hList7#1"/>
    <dgm:cxn modelId="{67B8A769-3FF8-427E-89CE-B99FDB635692}" srcId="{89937762-B9B1-441C-8392-6DB9D1838F75}" destId="{722F9CF6-BA4E-4490-A4BB-3A8C9D10277D}" srcOrd="0" destOrd="0" parTransId="{7CDC67ED-14CD-4AA1-906A-13FFF0587AE7}" sibTransId="{FA30D93A-00E0-4A48-A4EF-42C8A6D7833F}"/>
    <dgm:cxn modelId="{7FD5602D-5623-47D6-B951-916FFD89171A}" type="presOf" srcId="{11F17413-FF96-4391-ACCA-ACB895F71F63}" destId="{283496DB-C662-4196-B516-173CB8FFDA0C}" srcOrd="1" destOrd="0" presId="urn:microsoft.com/office/officeart/2005/8/layout/hList7#1"/>
    <dgm:cxn modelId="{AAC8BD19-E13F-4D99-AAC9-42E21CD3EFC1}" type="presOf" srcId="{11F17413-FF96-4391-ACCA-ACB895F71F63}" destId="{CE48CAB3-B20F-4289-8DB3-50036527639E}" srcOrd="0" destOrd="0" presId="urn:microsoft.com/office/officeart/2005/8/layout/hList7#1"/>
    <dgm:cxn modelId="{6CB7E949-DC44-4FC0-BBEA-2F3F092D5B46}" type="presOf" srcId="{722F9CF6-BA4E-4490-A4BB-3A8C9D10277D}" destId="{148C8F7E-A97F-4B27-813F-BCFB2A6D91C5}" srcOrd="1" destOrd="0" presId="urn:microsoft.com/office/officeart/2005/8/layout/hList7#1"/>
    <dgm:cxn modelId="{D96AFFDF-2E6B-474C-B66C-BEA0D461F0F5}" type="presOf" srcId="{722F9CF6-BA4E-4490-A4BB-3A8C9D10277D}" destId="{E36A6C03-0C83-421D-8D18-0A4E8975F379}" srcOrd="0" destOrd="0" presId="urn:microsoft.com/office/officeart/2005/8/layout/hList7#1"/>
    <dgm:cxn modelId="{ADDDAC6E-5E86-4371-B82A-0B0498EABB9D}" srcId="{89937762-B9B1-441C-8392-6DB9D1838F75}" destId="{11F17413-FF96-4391-ACCA-ACB895F71F63}" srcOrd="2" destOrd="0" parTransId="{73F3F073-75FF-45CA-AD66-817473B6F1EE}" sibTransId="{95214E76-F6CE-451C-BFC6-D74284DA7937}"/>
    <dgm:cxn modelId="{3EA2A45C-E288-4F2E-A07A-80A262555879}" type="presParOf" srcId="{955B3EB8-6419-4978-A6C4-5B9F88EE5594}" destId="{750113F4-480A-42A0-9F8F-1022F766BA6F}" srcOrd="0" destOrd="0" presId="urn:microsoft.com/office/officeart/2005/8/layout/hList7#1"/>
    <dgm:cxn modelId="{FBA8A34C-E1B7-49D1-AAF0-1DBD7F2F50C8}" type="presParOf" srcId="{955B3EB8-6419-4978-A6C4-5B9F88EE5594}" destId="{3B401ADE-49B0-4D66-BAC3-8FB7BFD88C9B}" srcOrd="1" destOrd="0" presId="urn:microsoft.com/office/officeart/2005/8/layout/hList7#1"/>
    <dgm:cxn modelId="{8EF38157-95CB-4707-9628-5C2C2670BB0F}" type="presParOf" srcId="{3B401ADE-49B0-4D66-BAC3-8FB7BFD88C9B}" destId="{53691A51-4D39-415E-8C4F-BF0D9E25DA23}" srcOrd="0" destOrd="0" presId="urn:microsoft.com/office/officeart/2005/8/layout/hList7#1"/>
    <dgm:cxn modelId="{EFB757E1-D875-4AA9-9714-53B1ACF348DB}" type="presParOf" srcId="{53691A51-4D39-415E-8C4F-BF0D9E25DA23}" destId="{E36A6C03-0C83-421D-8D18-0A4E8975F379}" srcOrd="0" destOrd="0" presId="urn:microsoft.com/office/officeart/2005/8/layout/hList7#1"/>
    <dgm:cxn modelId="{C05470EE-6CF4-4874-9360-FF3A36E1F6CD}" type="presParOf" srcId="{53691A51-4D39-415E-8C4F-BF0D9E25DA23}" destId="{148C8F7E-A97F-4B27-813F-BCFB2A6D91C5}" srcOrd="1" destOrd="0" presId="urn:microsoft.com/office/officeart/2005/8/layout/hList7#1"/>
    <dgm:cxn modelId="{7435119C-008B-426E-B54F-5009B699F70D}" type="presParOf" srcId="{53691A51-4D39-415E-8C4F-BF0D9E25DA23}" destId="{01FDBEA5-6EFA-49D5-B4B3-B5645E145639}" srcOrd="2" destOrd="0" presId="urn:microsoft.com/office/officeart/2005/8/layout/hList7#1"/>
    <dgm:cxn modelId="{DB6589C1-BE91-4795-A392-3C633DCAD685}" type="presParOf" srcId="{53691A51-4D39-415E-8C4F-BF0D9E25DA23}" destId="{6ADED142-8178-43E2-B570-2D9689828377}" srcOrd="3" destOrd="0" presId="urn:microsoft.com/office/officeart/2005/8/layout/hList7#1"/>
    <dgm:cxn modelId="{DED79809-55C9-4919-A353-AC55A67940B3}" type="presParOf" srcId="{3B401ADE-49B0-4D66-BAC3-8FB7BFD88C9B}" destId="{1BB83111-4BD3-4943-9375-221F2A40126E}" srcOrd="1" destOrd="0" presId="urn:microsoft.com/office/officeart/2005/8/layout/hList7#1"/>
    <dgm:cxn modelId="{49A64D47-18B2-4F0E-969C-8B8D087060FB}" type="presParOf" srcId="{3B401ADE-49B0-4D66-BAC3-8FB7BFD88C9B}" destId="{825E2F42-203D-484E-8DE0-CE816F3FBA66}" srcOrd="2" destOrd="0" presId="urn:microsoft.com/office/officeart/2005/8/layout/hList7#1"/>
    <dgm:cxn modelId="{697931BF-F072-4DD1-82B4-F822D6F5973C}" type="presParOf" srcId="{825E2F42-203D-484E-8DE0-CE816F3FBA66}" destId="{9B27B502-30D8-4726-B024-DD7E3B513CF0}" srcOrd="0" destOrd="0" presId="urn:microsoft.com/office/officeart/2005/8/layout/hList7#1"/>
    <dgm:cxn modelId="{BF406AD2-C9DA-4847-93F9-67B34709B280}" type="presParOf" srcId="{825E2F42-203D-484E-8DE0-CE816F3FBA66}" destId="{D3C18124-2DE6-443A-A546-43C6BCA05E07}" srcOrd="1" destOrd="0" presId="urn:microsoft.com/office/officeart/2005/8/layout/hList7#1"/>
    <dgm:cxn modelId="{648CD21F-C1B3-4571-AAAF-341A41B4022F}" type="presParOf" srcId="{825E2F42-203D-484E-8DE0-CE816F3FBA66}" destId="{3D9DE4E6-85AB-488C-A2D5-24510B243B8A}" srcOrd="2" destOrd="0" presId="urn:microsoft.com/office/officeart/2005/8/layout/hList7#1"/>
    <dgm:cxn modelId="{8241D5B4-4BCE-435F-900F-981BF1AB60CA}" type="presParOf" srcId="{825E2F42-203D-484E-8DE0-CE816F3FBA66}" destId="{92336FEC-D2A7-46D7-B6A4-B155E0C3C77D}" srcOrd="3" destOrd="0" presId="urn:microsoft.com/office/officeart/2005/8/layout/hList7#1"/>
    <dgm:cxn modelId="{93A729E1-01F7-4AFD-95B1-F88E1187A1DB}" type="presParOf" srcId="{3B401ADE-49B0-4D66-BAC3-8FB7BFD88C9B}" destId="{1DF00117-E27B-4598-91D5-67E63B23DB7A}" srcOrd="3" destOrd="0" presId="urn:microsoft.com/office/officeart/2005/8/layout/hList7#1"/>
    <dgm:cxn modelId="{DF2BF267-EB52-4D80-AB47-F7565542D954}" type="presParOf" srcId="{3B401ADE-49B0-4D66-BAC3-8FB7BFD88C9B}" destId="{0697B62C-0728-4DC4-81C8-CD5163545B32}" srcOrd="4" destOrd="0" presId="urn:microsoft.com/office/officeart/2005/8/layout/hList7#1"/>
    <dgm:cxn modelId="{9E1157B5-6E0F-46CC-AC77-6DFC26A50850}" type="presParOf" srcId="{0697B62C-0728-4DC4-81C8-CD5163545B32}" destId="{CE48CAB3-B20F-4289-8DB3-50036527639E}" srcOrd="0" destOrd="0" presId="urn:microsoft.com/office/officeart/2005/8/layout/hList7#1"/>
    <dgm:cxn modelId="{C870C201-C5E8-4701-AB28-AC7587BDD539}" type="presParOf" srcId="{0697B62C-0728-4DC4-81C8-CD5163545B32}" destId="{283496DB-C662-4196-B516-173CB8FFDA0C}" srcOrd="1" destOrd="0" presId="urn:microsoft.com/office/officeart/2005/8/layout/hList7#1"/>
    <dgm:cxn modelId="{180C981C-E1E9-4802-96AF-75FC0A7E2A2B}" type="presParOf" srcId="{0697B62C-0728-4DC4-81C8-CD5163545B32}" destId="{534F9962-FE3A-433E-BC41-B351092438D2}" srcOrd="2" destOrd="0" presId="urn:microsoft.com/office/officeart/2005/8/layout/hList7#1"/>
    <dgm:cxn modelId="{B2C36515-0646-4068-B21F-72066ED96671}" type="presParOf" srcId="{0697B62C-0728-4DC4-81C8-CD5163545B32}" destId="{9666F97B-A5C5-4D75-80DD-CCE1928214CD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037F63-D46D-4C0A-859B-FFC963669599}" type="doc">
      <dgm:prSet loTypeId="urn:microsoft.com/office/officeart/2005/8/layout/vList4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E5352DEE-2A4B-497D-8214-9403921B0721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+mn-lt"/>
            </a:rPr>
            <a:t>Contaminación mediante ruido</a:t>
          </a:r>
          <a:endParaRPr lang="es-VE" dirty="0">
            <a:solidFill>
              <a:schemeClr val="tx1"/>
            </a:solidFill>
            <a:latin typeface="+mn-lt"/>
          </a:endParaRPr>
        </a:p>
      </dgm:t>
    </dgm:pt>
    <dgm:pt modelId="{BE6F3AE5-8134-415A-A312-6B9356AC5E9B}" type="parTrans" cxnId="{6A1C7036-2927-4D27-977F-929481F6FA9B}">
      <dgm:prSet/>
      <dgm:spPr/>
      <dgm:t>
        <a:bodyPr/>
        <a:lstStyle/>
        <a:p>
          <a:endParaRPr lang="es-VE"/>
        </a:p>
      </dgm:t>
    </dgm:pt>
    <dgm:pt modelId="{C3AA7E20-3A2C-4240-845A-DE688AA877B6}" type="sibTrans" cxnId="{6A1C7036-2927-4D27-977F-929481F6FA9B}">
      <dgm:prSet/>
      <dgm:spPr/>
      <dgm:t>
        <a:bodyPr/>
        <a:lstStyle/>
        <a:p>
          <a:endParaRPr lang="es-VE"/>
        </a:p>
      </dgm:t>
    </dgm:pt>
    <dgm:pt modelId="{75511682-A53A-48BD-98AA-81B571E25096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+mn-lt"/>
            </a:rPr>
            <a:t>Descarga de vertidos líquidos a cuerpos de agua</a:t>
          </a:r>
          <a:endParaRPr lang="es-VE" dirty="0">
            <a:solidFill>
              <a:schemeClr val="tx1"/>
            </a:solidFill>
            <a:latin typeface="+mn-lt"/>
          </a:endParaRPr>
        </a:p>
      </dgm:t>
    </dgm:pt>
    <dgm:pt modelId="{89DF7313-11D2-41CA-8F54-28A984FDE813}" type="parTrans" cxnId="{EDC338CF-9EB6-42DD-AEFD-5CA78220E68F}">
      <dgm:prSet/>
      <dgm:spPr/>
      <dgm:t>
        <a:bodyPr/>
        <a:lstStyle/>
        <a:p>
          <a:endParaRPr lang="es-VE"/>
        </a:p>
      </dgm:t>
    </dgm:pt>
    <dgm:pt modelId="{C9BE80CE-07AD-41BB-B89E-F36386D20918}" type="sibTrans" cxnId="{EDC338CF-9EB6-42DD-AEFD-5CA78220E68F}">
      <dgm:prSet/>
      <dgm:spPr/>
      <dgm:t>
        <a:bodyPr/>
        <a:lstStyle/>
        <a:p>
          <a:endParaRPr lang="es-VE"/>
        </a:p>
      </dgm:t>
    </dgm:pt>
    <dgm:pt modelId="{12D4626B-8965-48BF-AECE-DDD18C5A5AD1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+mn-lt"/>
            </a:rPr>
            <a:t>Introducción y propagación de especies exóticas de flora y fauna sin la debida permisología</a:t>
          </a:r>
          <a:endParaRPr lang="es-VE" dirty="0">
            <a:solidFill>
              <a:schemeClr val="tx1"/>
            </a:solidFill>
            <a:latin typeface="+mn-lt"/>
          </a:endParaRPr>
        </a:p>
      </dgm:t>
    </dgm:pt>
    <dgm:pt modelId="{13D11020-B425-4983-852D-6422CE312301}" type="parTrans" cxnId="{08C4DEA1-891C-42BE-BF12-823C06AB9C9F}">
      <dgm:prSet/>
      <dgm:spPr/>
      <dgm:t>
        <a:bodyPr/>
        <a:lstStyle/>
        <a:p>
          <a:endParaRPr lang="es-VE"/>
        </a:p>
      </dgm:t>
    </dgm:pt>
    <dgm:pt modelId="{A4739ACF-5567-492B-AFD7-ABA519B708A9}" type="sibTrans" cxnId="{08C4DEA1-891C-42BE-BF12-823C06AB9C9F}">
      <dgm:prSet/>
      <dgm:spPr/>
      <dgm:t>
        <a:bodyPr/>
        <a:lstStyle/>
        <a:p>
          <a:endParaRPr lang="es-VE"/>
        </a:p>
      </dgm:t>
    </dgm:pt>
    <dgm:pt modelId="{BFA92631-0844-4894-9EAB-7D940466FF9A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+mn-lt"/>
            </a:rPr>
            <a:t>Apertura de picas y construcción  de vías de acceso, o instalación de vallas sin el respectivo permiso</a:t>
          </a:r>
          <a:endParaRPr lang="es-VE" dirty="0">
            <a:solidFill>
              <a:schemeClr val="tx1"/>
            </a:solidFill>
            <a:latin typeface="+mn-lt"/>
          </a:endParaRPr>
        </a:p>
      </dgm:t>
    </dgm:pt>
    <dgm:pt modelId="{E3F3FBCD-16F6-482D-AD90-F160B613234F}" type="parTrans" cxnId="{AF6B9A5B-2A8C-4B30-B627-B5B2361B2CBE}">
      <dgm:prSet/>
      <dgm:spPr/>
      <dgm:t>
        <a:bodyPr/>
        <a:lstStyle/>
        <a:p>
          <a:endParaRPr lang="es-VE"/>
        </a:p>
      </dgm:t>
    </dgm:pt>
    <dgm:pt modelId="{296D8A7B-DCD5-4B42-B8F3-562E9BA4C157}" type="sibTrans" cxnId="{AF6B9A5B-2A8C-4B30-B627-B5B2361B2CBE}">
      <dgm:prSet/>
      <dgm:spPr/>
      <dgm:t>
        <a:bodyPr/>
        <a:lstStyle/>
        <a:p>
          <a:endParaRPr lang="es-VE"/>
        </a:p>
      </dgm:t>
    </dgm:pt>
    <dgm:pt modelId="{3EA472E7-3F8C-4ECA-A867-41F489D193FE}">
      <dgm:prSet phldrT="[Texto]"/>
      <dgm:spPr/>
      <dgm:t>
        <a:bodyPr/>
        <a:lstStyle/>
        <a:p>
          <a:pPr algn="ctr"/>
          <a:r>
            <a:rPr lang="es-ES" dirty="0" smtClean="0">
              <a:solidFill>
                <a:schemeClr val="tx1"/>
              </a:solidFill>
              <a:latin typeface="+mn-lt"/>
            </a:rPr>
            <a:t>Manejo inadecuado de aceites y grasas usados para mantenimiento de vehículos</a:t>
          </a:r>
          <a:endParaRPr lang="es-VE" dirty="0">
            <a:solidFill>
              <a:schemeClr val="tx1"/>
            </a:solidFill>
            <a:latin typeface="+mn-lt"/>
          </a:endParaRPr>
        </a:p>
      </dgm:t>
    </dgm:pt>
    <dgm:pt modelId="{5390E871-253E-47ED-9EAC-5A01433A16DB}" type="parTrans" cxnId="{BAE3408B-55BC-4DE4-A71F-D682D090CB41}">
      <dgm:prSet/>
      <dgm:spPr/>
      <dgm:t>
        <a:bodyPr/>
        <a:lstStyle/>
        <a:p>
          <a:endParaRPr lang="es-VE"/>
        </a:p>
      </dgm:t>
    </dgm:pt>
    <dgm:pt modelId="{B4017F0C-457D-408D-B3B7-931332E5FD85}" type="sibTrans" cxnId="{BAE3408B-55BC-4DE4-A71F-D682D090CB41}">
      <dgm:prSet/>
      <dgm:spPr/>
      <dgm:t>
        <a:bodyPr/>
        <a:lstStyle/>
        <a:p>
          <a:endParaRPr lang="es-VE"/>
        </a:p>
      </dgm:t>
    </dgm:pt>
    <dgm:pt modelId="{F4CB7AD4-8E07-423D-9227-D45F268F5663}" type="pres">
      <dgm:prSet presAssocID="{52037F63-D46D-4C0A-859B-FFC9636695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CE8D143D-2C8E-495F-8A7A-0222092A134F}" type="pres">
      <dgm:prSet presAssocID="{E5352DEE-2A4B-497D-8214-9403921B0721}" presName="comp" presStyleCnt="0"/>
      <dgm:spPr/>
    </dgm:pt>
    <dgm:pt modelId="{75733A84-37D5-4A3A-B74F-509F6847A8E8}" type="pres">
      <dgm:prSet presAssocID="{E5352DEE-2A4B-497D-8214-9403921B0721}" presName="box" presStyleLbl="node1" presStyleIdx="0" presStyleCnt="5"/>
      <dgm:spPr/>
      <dgm:t>
        <a:bodyPr/>
        <a:lstStyle/>
        <a:p>
          <a:endParaRPr lang="es-VE"/>
        </a:p>
      </dgm:t>
    </dgm:pt>
    <dgm:pt modelId="{A661FCD4-7996-49D0-8B54-6BCA3C7B52D3}" type="pres">
      <dgm:prSet presAssocID="{E5352DEE-2A4B-497D-8214-9403921B0721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4B581D5A-7B70-42B7-A78E-FA9AA4E1E88A}" type="pres">
      <dgm:prSet presAssocID="{E5352DEE-2A4B-497D-8214-9403921B0721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CFC6A70-9654-40A6-8CBC-27D276AA76A0}" type="pres">
      <dgm:prSet presAssocID="{C3AA7E20-3A2C-4240-845A-DE688AA877B6}" presName="spacer" presStyleCnt="0"/>
      <dgm:spPr/>
    </dgm:pt>
    <dgm:pt modelId="{0BD40359-78FD-4B12-ACC9-69447CECAB30}" type="pres">
      <dgm:prSet presAssocID="{75511682-A53A-48BD-98AA-81B571E25096}" presName="comp" presStyleCnt="0"/>
      <dgm:spPr/>
    </dgm:pt>
    <dgm:pt modelId="{44B0EE88-DFF3-4D2D-8834-334FB364308E}" type="pres">
      <dgm:prSet presAssocID="{75511682-A53A-48BD-98AA-81B571E25096}" presName="box" presStyleLbl="node1" presStyleIdx="1" presStyleCnt="5"/>
      <dgm:spPr/>
      <dgm:t>
        <a:bodyPr/>
        <a:lstStyle/>
        <a:p>
          <a:endParaRPr lang="es-VE"/>
        </a:p>
      </dgm:t>
    </dgm:pt>
    <dgm:pt modelId="{15BDE756-E5A1-4E10-987D-4A993913D53C}" type="pres">
      <dgm:prSet presAssocID="{75511682-A53A-48BD-98AA-81B571E25096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8828FAA0-89A7-42D8-8828-20088DF981E5}" type="pres">
      <dgm:prSet presAssocID="{75511682-A53A-48BD-98AA-81B571E25096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EE8225-C55B-4E32-8577-70F2B7280F13}" type="pres">
      <dgm:prSet presAssocID="{C9BE80CE-07AD-41BB-B89E-F36386D20918}" presName="spacer" presStyleCnt="0"/>
      <dgm:spPr/>
    </dgm:pt>
    <dgm:pt modelId="{F92FDDA3-A843-4D08-81E5-62935DA58D28}" type="pres">
      <dgm:prSet presAssocID="{12D4626B-8965-48BF-AECE-DDD18C5A5AD1}" presName="comp" presStyleCnt="0"/>
      <dgm:spPr/>
    </dgm:pt>
    <dgm:pt modelId="{9FB7AD32-A148-4983-BEA8-C4167E6471DB}" type="pres">
      <dgm:prSet presAssocID="{12D4626B-8965-48BF-AECE-DDD18C5A5AD1}" presName="box" presStyleLbl="node1" presStyleIdx="2" presStyleCnt="5"/>
      <dgm:spPr/>
      <dgm:t>
        <a:bodyPr/>
        <a:lstStyle/>
        <a:p>
          <a:endParaRPr lang="es-VE"/>
        </a:p>
      </dgm:t>
    </dgm:pt>
    <dgm:pt modelId="{F6C557C1-4623-45E1-8CF1-30ED104EA23E}" type="pres">
      <dgm:prSet presAssocID="{12D4626B-8965-48BF-AECE-DDD18C5A5AD1}" presName="img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EB1B991C-9678-4C0C-A527-33C8784248FC}" type="pres">
      <dgm:prSet presAssocID="{12D4626B-8965-48BF-AECE-DDD18C5A5AD1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F657B4-E3A2-43C9-B762-8BBF1A7AE32F}" type="pres">
      <dgm:prSet presAssocID="{A4739ACF-5567-492B-AFD7-ABA519B708A9}" presName="spacer" presStyleCnt="0"/>
      <dgm:spPr/>
    </dgm:pt>
    <dgm:pt modelId="{448A8962-6DD3-44FA-8BB0-04124E552EAB}" type="pres">
      <dgm:prSet presAssocID="{BFA92631-0844-4894-9EAB-7D940466FF9A}" presName="comp" presStyleCnt="0"/>
      <dgm:spPr/>
    </dgm:pt>
    <dgm:pt modelId="{3C8B4A18-CC29-48EA-8B19-E77A68641A7F}" type="pres">
      <dgm:prSet presAssocID="{BFA92631-0844-4894-9EAB-7D940466FF9A}" presName="box" presStyleLbl="node1" presStyleIdx="3" presStyleCnt="5"/>
      <dgm:spPr/>
      <dgm:t>
        <a:bodyPr/>
        <a:lstStyle/>
        <a:p>
          <a:endParaRPr lang="es-VE"/>
        </a:p>
      </dgm:t>
    </dgm:pt>
    <dgm:pt modelId="{F8A07263-58CD-4B68-B9DB-5307CC9117BC}" type="pres">
      <dgm:prSet presAssocID="{BFA92631-0844-4894-9EAB-7D940466FF9A}" presName="img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B58AF542-C899-4D1D-BB10-68CDC17B9E0C}" type="pres">
      <dgm:prSet presAssocID="{BFA92631-0844-4894-9EAB-7D940466FF9A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3E1931B-7598-4F9E-952F-8596A64E38BD}" type="pres">
      <dgm:prSet presAssocID="{296D8A7B-DCD5-4B42-B8F3-562E9BA4C157}" presName="spacer" presStyleCnt="0"/>
      <dgm:spPr/>
    </dgm:pt>
    <dgm:pt modelId="{AF210D0F-BF61-40C4-BB82-01767DF56F10}" type="pres">
      <dgm:prSet presAssocID="{3EA472E7-3F8C-4ECA-A867-41F489D193FE}" presName="comp" presStyleCnt="0"/>
      <dgm:spPr/>
    </dgm:pt>
    <dgm:pt modelId="{D453E9BF-32EA-4F0E-9014-32B7C68EE477}" type="pres">
      <dgm:prSet presAssocID="{3EA472E7-3F8C-4ECA-A867-41F489D193FE}" presName="box" presStyleLbl="node1" presStyleIdx="4" presStyleCnt="5"/>
      <dgm:spPr/>
      <dgm:t>
        <a:bodyPr/>
        <a:lstStyle/>
        <a:p>
          <a:endParaRPr lang="es-VE"/>
        </a:p>
      </dgm:t>
    </dgm:pt>
    <dgm:pt modelId="{D193E068-5934-4225-B7AB-BF9430D23DDC}" type="pres">
      <dgm:prSet presAssocID="{3EA472E7-3F8C-4ECA-A867-41F489D193FE}" presName="img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E284048E-57BB-4998-A9F2-F89913F70E79}" type="pres">
      <dgm:prSet presAssocID="{3EA472E7-3F8C-4ECA-A867-41F489D193FE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00385F35-7061-4CD4-B872-78229419E640}" type="presOf" srcId="{E5352DEE-2A4B-497D-8214-9403921B0721}" destId="{4B581D5A-7B70-42B7-A78E-FA9AA4E1E88A}" srcOrd="1" destOrd="0" presId="urn:microsoft.com/office/officeart/2005/8/layout/vList4#1"/>
    <dgm:cxn modelId="{CAD8C5A0-F4AD-4127-9954-265D9531A4D2}" type="presOf" srcId="{E5352DEE-2A4B-497D-8214-9403921B0721}" destId="{75733A84-37D5-4A3A-B74F-509F6847A8E8}" srcOrd="0" destOrd="0" presId="urn:microsoft.com/office/officeart/2005/8/layout/vList4#1"/>
    <dgm:cxn modelId="{08C4DEA1-891C-42BE-BF12-823C06AB9C9F}" srcId="{52037F63-D46D-4C0A-859B-FFC963669599}" destId="{12D4626B-8965-48BF-AECE-DDD18C5A5AD1}" srcOrd="2" destOrd="0" parTransId="{13D11020-B425-4983-852D-6422CE312301}" sibTransId="{A4739ACF-5567-492B-AFD7-ABA519B708A9}"/>
    <dgm:cxn modelId="{EDC338CF-9EB6-42DD-AEFD-5CA78220E68F}" srcId="{52037F63-D46D-4C0A-859B-FFC963669599}" destId="{75511682-A53A-48BD-98AA-81B571E25096}" srcOrd="1" destOrd="0" parTransId="{89DF7313-11D2-41CA-8F54-28A984FDE813}" sibTransId="{C9BE80CE-07AD-41BB-B89E-F36386D20918}"/>
    <dgm:cxn modelId="{61FD564C-71CB-43FF-ABD3-591E1ACCC841}" type="presOf" srcId="{75511682-A53A-48BD-98AA-81B571E25096}" destId="{8828FAA0-89A7-42D8-8828-20088DF981E5}" srcOrd="1" destOrd="0" presId="urn:microsoft.com/office/officeart/2005/8/layout/vList4#1"/>
    <dgm:cxn modelId="{AF6B9A5B-2A8C-4B30-B627-B5B2361B2CBE}" srcId="{52037F63-D46D-4C0A-859B-FFC963669599}" destId="{BFA92631-0844-4894-9EAB-7D940466FF9A}" srcOrd="3" destOrd="0" parTransId="{E3F3FBCD-16F6-482D-AD90-F160B613234F}" sibTransId="{296D8A7B-DCD5-4B42-B8F3-562E9BA4C157}"/>
    <dgm:cxn modelId="{D7B056AD-39F1-46AA-8FCC-C96250D6B9B1}" type="presOf" srcId="{12D4626B-8965-48BF-AECE-DDD18C5A5AD1}" destId="{9FB7AD32-A148-4983-BEA8-C4167E6471DB}" srcOrd="0" destOrd="0" presId="urn:microsoft.com/office/officeart/2005/8/layout/vList4#1"/>
    <dgm:cxn modelId="{801D6330-FA8F-4F5E-8154-AA1FF899FA6B}" type="presOf" srcId="{52037F63-D46D-4C0A-859B-FFC963669599}" destId="{F4CB7AD4-8E07-423D-9227-D45F268F5663}" srcOrd="0" destOrd="0" presId="urn:microsoft.com/office/officeart/2005/8/layout/vList4#1"/>
    <dgm:cxn modelId="{81AA4F36-EDD7-4CFF-A230-470D0BC50DFA}" type="presOf" srcId="{BFA92631-0844-4894-9EAB-7D940466FF9A}" destId="{3C8B4A18-CC29-48EA-8B19-E77A68641A7F}" srcOrd="0" destOrd="0" presId="urn:microsoft.com/office/officeart/2005/8/layout/vList4#1"/>
    <dgm:cxn modelId="{5A0A008B-ED9E-4946-A605-C89FE1167C9E}" type="presOf" srcId="{BFA92631-0844-4894-9EAB-7D940466FF9A}" destId="{B58AF542-C899-4D1D-BB10-68CDC17B9E0C}" srcOrd="1" destOrd="0" presId="urn:microsoft.com/office/officeart/2005/8/layout/vList4#1"/>
    <dgm:cxn modelId="{A479D13D-FDAA-48CC-B183-482117AA81C2}" type="presOf" srcId="{3EA472E7-3F8C-4ECA-A867-41F489D193FE}" destId="{D453E9BF-32EA-4F0E-9014-32B7C68EE477}" srcOrd="0" destOrd="0" presId="urn:microsoft.com/office/officeart/2005/8/layout/vList4#1"/>
    <dgm:cxn modelId="{5C44BAB1-2870-4436-B4D1-BD10323DC848}" type="presOf" srcId="{3EA472E7-3F8C-4ECA-A867-41F489D193FE}" destId="{E284048E-57BB-4998-A9F2-F89913F70E79}" srcOrd="1" destOrd="0" presId="urn:microsoft.com/office/officeart/2005/8/layout/vList4#1"/>
    <dgm:cxn modelId="{BAE3408B-55BC-4DE4-A71F-D682D090CB41}" srcId="{52037F63-D46D-4C0A-859B-FFC963669599}" destId="{3EA472E7-3F8C-4ECA-A867-41F489D193FE}" srcOrd="4" destOrd="0" parTransId="{5390E871-253E-47ED-9EAC-5A01433A16DB}" sibTransId="{B4017F0C-457D-408D-B3B7-931332E5FD85}"/>
    <dgm:cxn modelId="{4C2C7E1F-D1C7-4D29-9EE5-53E63D372E8B}" type="presOf" srcId="{75511682-A53A-48BD-98AA-81B571E25096}" destId="{44B0EE88-DFF3-4D2D-8834-334FB364308E}" srcOrd="0" destOrd="0" presId="urn:microsoft.com/office/officeart/2005/8/layout/vList4#1"/>
    <dgm:cxn modelId="{DBAADD58-845F-4EC6-8D5C-EEC036ADAA83}" type="presOf" srcId="{12D4626B-8965-48BF-AECE-DDD18C5A5AD1}" destId="{EB1B991C-9678-4C0C-A527-33C8784248FC}" srcOrd="1" destOrd="0" presId="urn:microsoft.com/office/officeart/2005/8/layout/vList4#1"/>
    <dgm:cxn modelId="{6A1C7036-2927-4D27-977F-929481F6FA9B}" srcId="{52037F63-D46D-4C0A-859B-FFC963669599}" destId="{E5352DEE-2A4B-497D-8214-9403921B0721}" srcOrd="0" destOrd="0" parTransId="{BE6F3AE5-8134-415A-A312-6B9356AC5E9B}" sibTransId="{C3AA7E20-3A2C-4240-845A-DE688AA877B6}"/>
    <dgm:cxn modelId="{FFE16ECF-3E07-4D1A-907C-5754ADE2C534}" type="presParOf" srcId="{F4CB7AD4-8E07-423D-9227-D45F268F5663}" destId="{CE8D143D-2C8E-495F-8A7A-0222092A134F}" srcOrd="0" destOrd="0" presId="urn:microsoft.com/office/officeart/2005/8/layout/vList4#1"/>
    <dgm:cxn modelId="{D70C5428-99AE-468B-9236-754D6794CD58}" type="presParOf" srcId="{CE8D143D-2C8E-495F-8A7A-0222092A134F}" destId="{75733A84-37D5-4A3A-B74F-509F6847A8E8}" srcOrd="0" destOrd="0" presId="urn:microsoft.com/office/officeart/2005/8/layout/vList4#1"/>
    <dgm:cxn modelId="{64A11DC3-9D09-4800-868B-764EE74C8141}" type="presParOf" srcId="{CE8D143D-2C8E-495F-8A7A-0222092A134F}" destId="{A661FCD4-7996-49D0-8B54-6BCA3C7B52D3}" srcOrd="1" destOrd="0" presId="urn:microsoft.com/office/officeart/2005/8/layout/vList4#1"/>
    <dgm:cxn modelId="{51F65789-EE24-440A-92B9-52146A0EAD66}" type="presParOf" srcId="{CE8D143D-2C8E-495F-8A7A-0222092A134F}" destId="{4B581D5A-7B70-42B7-A78E-FA9AA4E1E88A}" srcOrd="2" destOrd="0" presId="urn:microsoft.com/office/officeart/2005/8/layout/vList4#1"/>
    <dgm:cxn modelId="{42565E45-A958-4F84-99F3-97FF2FACF14E}" type="presParOf" srcId="{F4CB7AD4-8E07-423D-9227-D45F268F5663}" destId="{1CFC6A70-9654-40A6-8CBC-27D276AA76A0}" srcOrd="1" destOrd="0" presId="urn:microsoft.com/office/officeart/2005/8/layout/vList4#1"/>
    <dgm:cxn modelId="{E23E8084-3198-4DD7-90AA-9B2522EF5FCA}" type="presParOf" srcId="{F4CB7AD4-8E07-423D-9227-D45F268F5663}" destId="{0BD40359-78FD-4B12-ACC9-69447CECAB30}" srcOrd="2" destOrd="0" presId="urn:microsoft.com/office/officeart/2005/8/layout/vList4#1"/>
    <dgm:cxn modelId="{C1E2465A-6C52-49DF-AE64-3B7997F54326}" type="presParOf" srcId="{0BD40359-78FD-4B12-ACC9-69447CECAB30}" destId="{44B0EE88-DFF3-4D2D-8834-334FB364308E}" srcOrd="0" destOrd="0" presId="urn:microsoft.com/office/officeart/2005/8/layout/vList4#1"/>
    <dgm:cxn modelId="{A71AADFA-A170-42A7-ADB9-9DF1758F46FA}" type="presParOf" srcId="{0BD40359-78FD-4B12-ACC9-69447CECAB30}" destId="{15BDE756-E5A1-4E10-987D-4A993913D53C}" srcOrd="1" destOrd="0" presId="urn:microsoft.com/office/officeart/2005/8/layout/vList4#1"/>
    <dgm:cxn modelId="{B7A0F734-723C-4EAF-A7F0-599A5B9DE4E9}" type="presParOf" srcId="{0BD40359-78FD-4B12-ACC9-69447CECAB30}" destId="{8828FAA0-89A7-42D8-8828-20088DF981E5}" srcOrd="2" destOrd="0" presId="urn:microsoft.com/office/officeart/2005/8/layout/vList4#1"/>
    <dgm:cxn modelId="{B74BE3E1-C332-450D-AA75-EECA61778E5E}" type="presParOf" srcId="{F4CB7AD4-8E07-423D-9227-D45F268F5663}" destId="{6FEE8225-C55B-4E32-8577-70F2B7280F13}" srcOrd="3" destOrd="0" presId="urn:microsoft.com/office/officeart/2005/8/layout/vList4#1"/>
    <dgm:cxn modelId="{134D5537-CC68-4642-AF28-9D42CC11E677}" type="presParOf" srcId="{F4CB7AD4-8E07-423D-9227-D45F268F5663}" destId="{F92FDDA3-A843-4D08-81E5-62935DA58D28}" srcOrd="4" destOrd="0" presId="urn:microsoft.com/office/officeart/2005/8/layout/vList4#1"/>
    <dgm:cxn modelId="{92573975-843D-4AB0-9DE2-106B478EA5D6}" type="presParOf" srcId="{F92FDDA3-A843-4D08-81E5-62935DA58D28}" destId="{9FB7AD32-A148-4983-BEA8-C4167E6471DB}" srcOrd="0" destOrd="0" presId="urn:microsoft.com/office/officeart/2005/8/layout/vList4#1"/>
    <dgm:cxn modelId="{A790D679-4D4C-4D92-B0C1-1478BD917A36}" type="presParOf" srcId="{F92FDDA3-A843-4D08-81E5-62935DA58D28}" destId="{F6C557C1-4623-45E1-8CF1-30ED104EA23E}" srcOrd="1" destOrd="0" presId="urn:microsoft.com/office/officeart/2005/8/layout/vList4#1"/>
    <dgm:cxn modelId="{35C9B9C5-1574-4E72-BB75-25D951A739D0}" type="presParOf" srcId="{F92FDDA3-A843-4D08-81E5-62935DA58D28}" destId="{EB1B991C-9678-4C0C-A527-33C8784248FC}" srcOrd="2" destOrd="0" presId="urn:microsoft.com/office/officeart/2005/8/layout/vList4#1"/>
    <dgm:cxn modelId="{70261563-9F34-4CFF-BA02-D216B1D832B0}" type="presParOf" srcId="{F4CB7AD4-8E07-423D-9227-D45F268F5663}" destId="{D5F657B4-E3A2-43C9-B762-8BBF1A7AE32F}" srcOrd="5" destOrd="0" presId="urn:microsoft.com/office/officeart/2005/8/layout/vList4#1"/>
    <dgm:cxn modelId="{6C00AA56-2C49-4543-BE77-C440C28BDFFB}" type="presParOf" srcId="{F4CB7AD4-8E07-423D-9227-D45F268F5663}" destId="{448A8962-6DD3-44FA-8BB0-04124E552EAB}" srcOrd="6" destOrd="0" presId="urn:microsoft.com/office/officeart/2005/8/layout/vList4#1"/>
    <dgm:cxn modelId="{ADD78EE8-D3C8-4B3A-900B-B20E1747D3E9}" type="presParOf" srcId="{448A8962-6DD3-44FA-8BB0-04124E552EAB}" destId="{3C8B4A18-CC29-48EA-8B19-E77A68641A7F}" srcOrd="0" destOrd="0" presId="urn:microsoft.com/office/officeart/2005/8/layout/vList4#1"/>
    <dgm:cxn modelId="{FF45DC66-9EEE-4834-9B4F-096A58558C48}" type="presParOf" srcId="{448A8962-6DD3-44FA-8BB0-04124E552EAB}" destId="{F8A07263-58CD-4B68-B9DB-5307CC9117BC}" srcOrd="1" destOrd="0" presId="urn:microsoft.com/office/officeart/2005/8/layout/vList4#1"/>
    <dgm:cxn modelId="{0479C0B1-E1DA-4698-8349-0999B4ABE3EA}" type="presParOf" srcId="{448A8962-6DD3-44FA-8BB0-04124E552EAB}" destId="{B58AF542-C899-4D1D-BB10-68CDC17B9E0C}" srcOrd="2" destOrd="0" presId="urn:microsoft.com/office/officeart/2005/8/layout/vList4#1"/>
    <dgm:cxn modelId="{FF3BCBB2-14D8-4B60-8691-CD29AD89F402}" type="presParOf" srcId="{F4CB7AD4-8E07-423D-9227-D45F268F5663}" destId="{53E1931B-7598-4F9E-952F-8596A64E38BD}" srcOrd="7" destOrd="0" presId="urn:microsoft.com/office/officeart/2005/8/layout/vList4#1"/>
    <dgm:cxn modelId="{0F890C90-3CE7-4972-B502-BBDB82F60FB9}" type="presParOf" srcId="{F4CB7AD4-8E07-423D-9227-D45F268F5663}" destId="{AF210D0F-BF61-40C4-BB82-01767DF56F10}" srcOrd="8" destOrd="0" presId="urn:microsoft.com/office/officeart/2005/8/layout/vList4#1"/>
    <dgm:cxn modelId="{13D0EB96-E3A9-4014-8669-78AFF14C50A4}" type="presParOf" srcId="{AF210D0F-BF61-40C4-BB82-01767DF56F10}" destId="{D453E9BF-32EA-4F0E-9014-32B7C68EE477}" srcOrd="0" destOrd="0" presId="urn:microsoft.com/office/officeart/2005/8/layout/vList4#1"/>
    <dgm:cxn modelId="{CB9C937F-D060-4136-A196-2603FF275373}" type="presParOf" srcId="{AF210D0F-BF61-40C4-BB82-01767DF56F10}" destId="{D193E068-5934-4225-B7AB-BF9430D23DDC}" srcOrd="1" destOrd="0" presId="urn:microsoft.com/office/officeart/2005/8/layout/vList4#1"/>
    <dgm:cxn modelId="{15E1374C-130C-42BD-BF32-AE863F939A48}" type="presParOf" srcId="{AF210D0F-BF61-40C4-BB82-01767DF56F10}" destId="{E284048E-57BB-4998-A9F2-F89913F70E7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037F63-D46D-4C0A-859B-FFC963669599}" type="doc">
      <dgm:prSet loTypeId="urn:microsoft.com/office/officeart/2005/8/layout/vList4#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E5352DEE-2A4B-497D-8214-9403921B0721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El establecimiento ilegal de aserraderos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BE6F3AE5-8134-415A-A312-6B9356AC5E9B}" type="parTrans" cxnId="{6A1C7036-2927-4D27-977F-929481F6FA9B}">
      <dgm:prSet/>
      <dgm:spPr/>
      <dgm:t>
        <a:bodyPr/>
        <a:lstStyle/>
        <a:p>
          <a:endParaRPr lang="es-VE"/>
        </a:p>
      </dgm:t>
    </dgm:pt>
    <dgm:pt modelId="{C3AA7E20-3A2C-4240-845A-DE688AA877B6}" type="sibTrans" cxnId="{6A1C7036-2927-4D27-977F-929481F6FA9B}">
      <dgm:prSet/>
      <dgm:spPr/>
      <dgm:t>
        <a:bodyPr/>
        <a:lstStyle/>
        <a:p>
          <a:endParaRPr lang="es-VE"/>
        </a:p>
      </dgm:t>
    </dgm:pt>
    <dgm:pt modelId="{75511682-A53A-48BD-98AA-81B571E25096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Explotación clandestina de muestras botánicas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89DF7313-11D2-41CA-8F54-28A984FDE813}" type="parTrans" cxnId="{EDC338CF-9EB6-42DD-AEFD-5CA78220E68F}">
      <dgm:prSet/>
      <dgm:spPr/>
      <dgm:t>
        <a:bodyPr/>
        <a:lstStyle/>
        <a:p>
          <a:endParaRPr lang="es-VE"/>
        </a:p>
      </dgm:t>
    </dgm:pt>
    <dgm:pt modelId="{C9BE80CE-07AD-41BB-B89E-F36386D20918}" type="sibTrans" cxnId="{EDC338CF-9EB6-42DD-AEFD-5CA78220E68F}">
      <dgm:prSet/>
      <dgm:spPr/>
      <dgm:t>
        <a:bodyPr/>
        <a:lstStyle/>
        <a:p>
          <a:endParaRPr lang="es-VE"/>
        </a:p>
      </dgm:t>
    </dgm:pt>
    <dgm:pt modelId="{12D4626B-8965-48BF-AECE-DDD18C5A5AD1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Caza y recolección de fauna silvestre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13D11020-B425-4983-852D-6422CE312301}" type="parTrans" cxnId="{08C4DEA1-891C-42BE-BF12-823C06AB9C9F}">
      <dgm:prSet/>
      <dgm:spPr/>
      <dgm:t>
        <a:bodyPr/>
        <a:lstStyle/>
        <a:p>
          <a:endParaRPr lang="es-VE"/>
        </a:p>
      </dgm:t>
    </dgm:pt>
    <dgm:pt modelId="{A4739ACF-5567-492B-AFD7-ABA519B708A9}" type="sibTrans" cxnId="{08C4DEA1-891C-42BE-BF12-823C06AB9C9F}">
      <dgm:prSet/>
      <dgm:spPr/>
      <dgm:t>
        <a:bodyPr/>
        <a:lstStyle/>
        <a:p>
          <a:endParaRPr lang="es-VE"/>
        </a:p>
      </dgm:t>
    </dgm:pt>
    <dgm:pt modelId="{DD1D4A7C-4538-4E93-B1D2-0E92315BA740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Tala, roza y quema de árboles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46B2A445-CC8E-4C57-9435-10B2FF34A650}" type="parTrans" cxnId="{0CD52390-3681-424A-9E5E-1F2B804FAAB3}">
      <dgm:prSet/>
      <dgm:spPr/>
      <dgm:t>
        <a:bodyPr/>
        <a:lstStyle/>
        <a:p>
          <a:endParaRPr lang="es-VE"/>
        </a:p>
      </dgm:t>
    </dgm:pt>
    <dgm:pt modelId="{01AA55E4-7F95-430E-9D21-F50F9D864A0E}" type="sibTrans" cxnId="{0CD52390-3681-424A-9E5E-1F2B804FAAB3}">
      <dgm:prSet/>
      <dgm:spPr/>
      <dgm:t>
        <a:bodyPr/>
        <a:lstStyle/>
        <a:p>
          <a:endParaRPr lang="es-VE"/>
        </a:p>
      </dgm:t>
    </dgm:pt>
    <dgm:pt modelId="{BFA92631-0844-4894-9EAB-7D940466FF9A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Pesca en áreas bajo régimen de administración especial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E3F3FBCD-16F6-482D-AD90-F160B613234F}" type="parTrans" cxnId="{AF6B9A5B-2A8C-4B30-B627-B5B2361B2CBE}">
      <dgm:prSet/>
      <dgm:spPr/>
      <dgm:t>
        <a:bodyPr/>
        <a:lstStyle/>
        <a:p>
          <a:endParaRPr lang="es-VE"/>
        </a:p>
      </dgm:t>
    </dgm:pt>
    <dgm:pt modelId="{296D8A7B-DCD5-4B42-B8F3-562E9BA4C157}" type="sibTrans" cxnId="{AF6B9A5B-2A8C-4B30-B627-B5B2361B2CBE}">
      <dgm:prSet/>
      <dgm:spPr/>
      <dgm:t>
        <a:bodyPr/>
        <a:lstStyle/>
        <a:p>
          <a:endParaRPr lang="es-VE"/>
        </a:p>
      </dgm:t>
    </dgm:pt>
    <dgm:pt modelId="{3EA472E7-3F8C-4ECA-A867-41F489D193FE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Aprovechamiento o movilización de productos forestales sin la guía o los permisos correspondientes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5390E871-253E-47ED-9EAC-5A01433A16DB}" type="parTrans" cxnId="{BAE3408B-55BC-4DE4-A71F-D682D090CB41}">
      <dgm:prSet/>
      <dgm:spPr/>
      <dgm:t>
        <a:bodyPr/>
        <a:lstStyle/>
        <a:p>
          <a:endParaRPr lang="es-VE"/>
        </a:p>
      </dgm:t>
    </dgm:pt>
    <dgm:pt modelId="{B4017F0C-457D-408D-B3B7-931332E5FD85}" type="sibTrans" cxnId="{BAE3408B-55BC-4DE4-A71F-D682D090CB41}">
      <dgm:prSet/>
      <dgm:spPr/>
      <dgm:t>
        <a:bodyPr/>
        <a:lstStyle/>
        <a:p>
          <a:endParaRPr lang="es-VE"/>
        </a:p>
      </dgm:t>
    </dgm:pt>
    <dgm:pt modelId="{F4CB7AD4-8E07-423D-9227-D45F268F5663}" type="pres">
      <dgm:prSet presAssocID="{52037F63-D46D-4C0A-859B-FFC9636695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CE8D143D-2C8E-495F-8A7A-0222092A134F}" type="pres">
      <dgm:prSet presAssocID="{E5352DEE-2A4B-497D-8214-9403921B0721}" presName="comp" presStyleCnt="0"/>
      <dgm:spPr/>
    </dgm:pt>
    <dgm:pt modelId="{75733A84-37D5-4A3A-B74F-509F6847A8E8}" type="pres">
      <dgm:prSet presAssocID="{E5352DEE-2A4B-497D-8214-9403921B0721}" presName="box" presStyleLbl="node1" presStyleIdx="0" presStyleCnt="6" custLinFactNeighborY="7740"/>
      <dgm:spPr/>
      <dgm:t>
        <a:bodyPr/>
        <a:lstStyle/>
        <a:p>
          <a:endParaRPr lang="es-VE"/>
        </a:p>
      </dgm:t>
    </dgm:pt>
    <dgm:pt modelId="{A661FCD4-7996-49D0-8B54-6BCA3C7B52D3}" type="pres">
      <dgm:prSet presAssocID="{E5352DEE-2A4B-497D-8214-9403921B0721}" presName="img" presStyleLbl="fgImgPlace1" presStyleIdx="0" presStyleCnt="6" custLinFactNeighborX="-1339" custLinFactNeighborY="875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4B581D5A-7B70-42B7-A78E-FA9AA4E1E88A}" type="pres">
      <dgm:prSet presAssocID="{E5352DEE-2A4B-497D-8214-9403921B072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CFC6A70-9654-40A6-8CBC-27D276AA76A0}" type="pres">
      <dgm:prSet presAssocID="{C3AA7E20-3A2C-4240-845A-DE688AA877B6}" presName="spacer" presStyleCnt="0"/>
      <dgm:spPr/>
    </dgm:pt>
    <dgm:pt modelId="{0BD40359-78FD-4B12-ACC9-69447CECAB30}" type="pres">
      <dgm:prSet presAssocID="{75511682-A53A-48BD-98AA-81B571E25096}" presName="comp" presStyleCnt="0"/>
      <dgm:spPr/>
    </dgm:pt>
    <dgm:pt modelId="{44B0EE88-DFF3-4D2D-8834-334FB364308E}" type="pres">
      <dgm:prSet presAssocID="{75511682-A53A-48BD-98AA-81B571E25096}" presName="box" presStyleLbl="node1" presStyleIdx="1" presStyleCnt="6" custLinFactNeighborY="7740"/>
      <dgm:spPr/>
      <dgm:t>
        <a:bodyPr/>
        <a:lstStyle/>
        <a:p>
          <a:endParaRPr lang="es-VE"/>
        </a:p>
      </dgm:t>
    </dgm:pt>
    <dgm:pt modelId="{15BDE756-E5A1-4E10-987D-4A993913D53C}" type="pres">
      <dgm:prSet presAssocID="{75511682-A53A-48BD-98AA-81B571E25096}" presName="img" presStyleLbl="fgImgPlace1" presStyleIdx="1" presStyleCnt="6" custLinFactNeighborX="1442" custLinFactNeighborY="861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8828FAA0-89A7-42D8-8828-20088DF981E5}" type="pres">
      <dgm:prSet presAssocID="{75511682-A53A-48BD-98AA-81B571E2509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EE8225-C55B-4E32-8577-70F2B7280F13}" type="pres">
      <dgm:prSet presAssocID="{C9BE80CE-07AD-41BB-B89E-F36386D20918}" presName="spacer" presStyleCnt="0"/>
      <dgm:spPr/>
    </dgm:pt>
    <dgm:pt modelId="{F92FDDA3-A843-4D08-81E5-62935DA58D28}" type="pres">
      <dgm:prSet presAssocID="{12D4626B-8965-48BF-AECE-DDD18C5A5AD1}" presName="comp" presStyleCnt="0"/>
      <dgm:spPr/>
    </dgm:pt>
    <dgm:pt modelId="{9FB7AD32-A148-4983-BEA8-C4167E6471DB}" type="pres">
      <dgm:prSet presAssocID="{12D4626B-8965-48BF-AECE-DDD18C5A5AD1}" presName="box" presStyleLbl="node1" presStyleIdx="2" presStyleCnt="6" custLinFactNeighborY="7740"/>
      <dgm:spPr/>
      <dgm:t>
        <a:bodyPr/>
        <a:lstStyle/>
        <a:p>
          <a:endParaRPr lang="es-VE"/>
        </a:p>
      </dgm:t>
    </dgm:pt>
    <dgm:pt modelId="{F6C557C1-4623-45E1-8CF1-30ED104EA23E}" type="pres">
      <dgm:prSet presAssocID="{12D4626B-8965-48BF-AECE-DDD18C5A5AD1}" presName="img" presStyleLbl="fgImgPlace1" presStyleIdx="2" presStyleCnt="6" custLinFactNeighborY="669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EB1B991C-9678-4C0C-A527-33C8784248FC}" type="pres">
      <dgm:prSet presAssocID="{12D4626B-8965-48BF-AECE-DDD18C5A5AD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F657B4-E3A2-43C9-B762-8BBF1A7AE32F}" type="pres">
      <dgm:prSet presAssocID="{A4739ACF-5567-492B-AFD7-ABA519B708A9}" presName="spacer" presStyleCnt="0"/>
      <dgm:spPr/>
    </dgm:pt>
    <dgm:pt modelId="{448A8962-6DD3-44FA-8BB0-04124E552EAB}" type="pres">
      <dgm:prSet presAssocID="{BFA92631-0844-4894-9EAB-7D940466FF9A}" presName="comp" presStyleCnt="0"/>
      <dgm:spPr/>
    </dgm:pt>
    <dgm:pt modelId="{3C8B4A18-CC29-48EA-8B19-E77A68641A7F}" type="pres">
      <dgm:prSet presAssocID="{BFA92631-0844-4894-9EAB-7D940466FF9A}" presName="box" presStyleLbl="node1" presStyleIdx="3" presStyleCnt="6" custLinFactNeighborY="7740"/>
      <dgm:spPr/>
      <dgm:t>
        <a:bodyPr/>
        <a:lstStyle/>
        <a:p>
          <a:endParaRPr lang="es-VE"/>
        </a:p>
      </dgm:t>
    </dgm:pt>
    <dgm:pt modelId="{F8A07263-58CD-4B68-B9DB-5307CC9117BC}" type="pres">
      <dgm:prSet presAssocID="{BFA92631-0844-4894-9EAB-7D940466FF9A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B58AF542-C899-4D1D-BB10-68CDC17B9E0C}" type="pres">
      <dgm:prSet presAssocID="{BFA92631-0844-4894-9EAB-7D940466FF9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3E1931B-7598-4F9E-952F-8596A64E38BD}" type="pres">
      <dgm:prSet presAssocID="{296D8A7B-DCD5-4B42-B8F3-562E9BA4C157}" presName="spacer" presStyleCnt="0"/>
      <dgm:spPr/>
    </dgm:pt>
    <dgm:pt modelId="{AF210D0F-BF61-40C4-BB82-01767DF56F10}" type="pres">
      <dgm:prSet presAssocID="{3EA472E7-3F8C-4ECA-A867-41F489D193FE}" presName="comp" presStyleCnt="0"/>
      <dgm:spPr/>
    </dgm:pt>
    <dgm:pt modelId="{D453E9BF-32EA-4F0E-9014-32B7C68EE477}" type="pres">
      <dgm:prSet presAssocID="{3EA472E7-3F8C-4ECA-A867-41F489D193FE}" presName="box" presStyleLbl="node1" presStyleIdx="4" presStyleCnt="6" custLinFactNeighborY="7740"/>
      <dgm:spPr/>
      <dgm:t>
        <a:bodyPr/>
        <a:lstStyle/>
        <a:p>
          <a:endParaRPr lang="es-VE"/>
        </a:p>
      </dgm:t>
    </dgm:pt>
    <dgm:pt modelId="{D193E068-5934-4225-B7AB-BF9430D23DDC}" type="pres">
      <dgm:prSet presAssocID="{3EA472E7-3F8C-4ECA-A867-41F489D193FE}" presName="img" presStyleLbl="fgImgPlace1" presStyleIdx="4" presStyleCnt="6" custLinFactNeighborX="-1339" custLinFactNeighborY="83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E284048E-57BB-4998-A9F2-F89913F70E79}" type="pres">
      <dgm:prSet presAssocID="{3EA472E7-3F8C-4ECA-A867-41F489D193F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2EA3124-11CB-4D7B-A0D1-8AEB76997ECD}" type="pres">
      <dgm:prSet presAssocID="{B4017F0C-457D-408D-B3B7-931332E5FD85}" presName="spacer" presStyleCnt="0"/>
      <dgm:spPr/>
    </dgm:pt>
    <dgm:pt modelId="{72988993-632E-4652-AB8C-AC9559C8053A}" type="pres">
      <dgm:prSet presAssocID="{DD1D4A7C-4538-4E93-B1D2-0E92315BA740}" presName="comp" presStyleCnt="0"/>
      <dgm:spPr/>
    </dgm:pt>
    <dgm:pt modelId="{1FE4BD3A-3422-4C10-808A-9F81327CF989}" type="pres">
      <dgm:prSet presAssocID="{DD1D4A7C-4538-4E93-B1D2-0E92315BA740}" presName="box" presStyleLbl="node1" presStyleIdx="5" presStyleCnt="6"/>
      <dgm:spPr/>
      <dgm:t>
        <a:bodyPr/>
        <a:lstStyle/>
        <a:p>
          <a:endParaRPr lang="es-VE"/>
        </a:p>
      </dgm:t>
    </dgm:pt>
    <dgm:pt modelId="{8CD1CF11-E1D0-468E-9BA4-9057E3EB2B6B}" type="pres">
      <dgm:prSet presAssocID="{DD1D4A7C-4538-4E93-B1D2-0E92315BA740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FB86217B-8297-4D43-ADBC-0C1936076B5A}" type="pres">
      <dgm:prSet presAssocID="{DD1D4A7C-4538-4E93-B1D2-0E92315BA74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AF6B9A5B-2A8C-4B30-B627-B5B2361B2CBE}" srcId="{52037F63-D46D-4C0A-859B-FFC963669599}" destId="{BFA92631-0844-4894-9EAB-7D940466FF9A}" srcOrd="3" destOrd="0" parTransId="{E3F3FBCD-16F6-482D-AD90-F160B613234F}" sibTransId="{296D8A7B-DCD5-4B42-B8F3-562E9BA4C157}"/>
    <dgm:cxn modelId="{0CD52390-3681-424A-9E5E-1F2B804FAAB3}" srcId="{52037F63-D46D-4C0A-859B-FFC963669599}" destId="{DD1D4A7C-4538-4E93-B1D2-0E92315BA740}" srcOrd="5" destOrd="0" parTransId="{46B2A445-CC8E-4C57-9435-10B2FF34A650}" sibTransId="{01AA55E4-7F95-430E-9D21-F50F9D864A0E}"/>
    <dgm:cxn modelId="{02467646-F3D9-46ED-A519-7D07C2BBA52E}" type="presOf" srcId="{BFA92631-0844-4894-9EAB-7D940466FF9A}" destId="{3C8B4A18-CC29-48EA-8B19-E77A68641A7F}" srcOrd="0" destOrd="0" presId="urn:microsoft.com/office/officeart/2005/8/layout/vList4#2"/>
    <dgm:cxn modelId="{0C148730-011A-4717-8726-30EE7E86E0AD}" type="presOf" srcId="{3EA472E7-3F8C-4ECA-A867-41F489D193FE}" destId="{D453E9BF-32EA-4F0E-9014-32B7C68EE477}" srcOrd="0" destOrd="0" presId="urn:microsoft.com/office/officeart/2005/8/layout/vList4#2"/>
    <dgm:cxn modelId="{991F598C-E570-4BBA-81EF-D5005E5A2465}" type="presOf" srcId="{DD1D4A7C-4538-4E93-B1D2-0E92315BA740}" destId="{FB86217B-8297-4D43-ADBC-0C1936076B5A}" srcOrd="1" destOrd="0" presId="urn:microsoft.com/office/officeart/2005/8/layout/vList4#2"/>
    <dgm:cxn modelId="{BAE3408B-55BC-4DE4-A71F-D682D090CB41}" srcId="{52037F63-D46D-4C0A-859B-FFC963669599}" destId="{3EA472E7-3F8C-4ECA-A867-41F489D193FE}" srcOrd="4" destOrd="0" parTransId="{5390E871-253E-47ED-9EAC-5A01433A16DB}" sibTransId="{B4017F0C-457D-408D-B3B7-931332E5FD85}"/>
    <dgm:cxn modelId="{C97F07B3-0E57-4F27-9844-578D0D5F1B5F}" type="presOf" srcId="{75511682-A53A-48BD-98AA-81B571E25096}" destId="{44B0EE88-DFF3-4D2D-8834-334FB364308E}" srcOrd="0" destOrd="0" presId="urn:microsoft.com/office/officeart/2005/8/layout/vList4#2"/>
    <dgm:cxn modelId="{6A1C7036-2927-4D27-977F-929481F6FA9B}" srcId="{52037F63-D46D-4C0A-859B-FFC963669599}" destId="{E5352DEE-2A4B-497D-8214-9403921B0721}" srcOrd="0" destOrd="0" parTransId="{BE6F3AE5-8134-415A-A312-6B9356AC5E9B}" sibTransId="{C3AA7E20-3A2C-4240-845A-DE688AA877B6}"/>
    <dgm:cxn modelId="{A2141215-98CC-4B0B-BDD1-D964DF119E2C}" type="presOf" srcId="{75511682-A53A-48BD-98AA-81B571E25096}" destId="{8828FAA0-89A7-42D8-8828-20088DF981E5}" srcOrd="1" destOrd="0" presId="urn:microsoft.com/office/officeart/2005/8/layout/vList4#2"/>
    <dgm:cxn modelId="{8C2970F7-1CA5-4A5C-B81B-8311A9F515A5}" type="presOf" srcId="{E5352DEE-2A4B-497D-8214-9403921B0721}" destId="{75733A84-37D5-4A3A-B74F-509F6847A8E8}" srcOrd="0" destOrd="0" presId="urn:microsoft.com/office/officeart/2005/8/layout/vList4#2"/>
    <dgm:cxn modelId="{64310342-E716-4348-A1EE-76A2845BF02F}" type="presOf" srcId="{12D4626B-8965-48BF-AECE-DDD18C5A5AD1}" destId="{EB1B991C-9678-4C0C-A527-33C8784248FC}" srcOrd="1" destOrd="0" presId="urn:microsoft.com/office/officeart/2005/8/layout/vList4#2"/>
    <dgm:cxn modelId="{08C4DEA1-891C-42BE-BF12-823C06AB9C9F}" srcId="{52037F63-D46D-4C0A-859B-FFC963669599}" destId="{12D4626B-8965-48BF-AECE-DDD18C5A5AD1}" srcOrd="2" destOrd="0" parTransId="{13D11020-B425-4983-852D-6422CE312301}" sibTransId="{A4739ACF-5567-492B-AFD7-ABA519B708A9}"/>
    <dgm:cxn modelId="{BF366F48-391C-4F70-BD84-4C083E716832}" type="presOf" srcId="{3EA472E7-3F8C-4ECA-A867-41F489D193FE}" destId="{E284048E-57BB-4998-A9F2-F89913F70E79}" srcOrd="1" destOrd="0" presId="urn:microsoft.com/office/officeart/2005/8/layout/vList4#2"/>
    <dgm:cxn modelId="{086D3F5A-8E38-467A-B642-115F4BBADE4B}" type="presOf" srcId="{E5352DEE-2A4B-497D-8214-9403921B0721}" destId="{4B581D5A-7B70-42B7-A78E-FA9AA4E1E88A}" srcOrd="1" destOrd="0" presId="urn:microsoft.com/office/officeart/2005/8/layout/vList4#2"/>
    <dgm:cxn modelId="{EDC338CF-9EB6-42DD-AEFD-5CA78220E68F}" srcId="{52037F63-D46D-4C0A-859B-FFC963669599}" destId="{75511682-A53A-48BD-98AA-81B571E25096}" srcOrd="1" destOrd="0" parTransId="{89DF7313-11D2-41CA-8F54-28A984FDE813}" sibTransId="{C9BE80CE-07AD-41BB-B89E-F36386D20918}"/>
    <dgm:cxn modelId="{DEB2C5BB-2654-480E-B698-D4F4037533B6}" type="presOf" srcId="{52037F63-D46D-4C0A-859B-FFC963669599}" destId="{F4CB7AD4-8E07-423D-9227-D45F268F5663}" srcOrd="0" destOrd="0" presId="urn:microsoft.com/office/officeart/2005/8/layout/vList4#2"/>
    <dgm:cxn modelId="{9E62A198-C2F8-487D-A6B7-DAA4C9BA3B55}" type="presOf" srcId="{12D4626B-8965-48BF-AECE-DDD18C5A5AD1}" destId="{9FB7AD32-A148-4983-BEA8-C4167E6471DB}" srcOrd="0" destOrd="0" presId="urn:microsoft.com/office/officeart/2005/8/layout/vList4#2"/>
    <dgm:cxn modelId="{FAC79C37-17F1-4362-8440-E2FC08F41D43}" type="presOf" srcId="{BFA92631-0844-4894-9EAB-7D940466FF9A}" destId="{B58AF542-C899-4D1D-BB10-68CDC17B9E0C}" srcOrd="1" destOrd="0" presId="urn:microsoft.com/office/officeart/2005/8/layout/vList4#2"/>
    <dgm:cxn modelId="{CC808794-D4A2-43A2-B836-C3F5999DAE1E}" type="presOf" srcId="{DD1D4A7C-4538-4E93-B1D2-0E92315BA740}" destId="{1FE4BD3A-3422-4C10-808A-9F81327CF989}" srcOrd="0" destOrd="0" presId="urn:microsoft.com/office/officeart/2005/8/layout/vList4#2"/>
    <dgm:cxn modelId="{2E2A86C2-151A-4542-8937-7C62388ADB11}" type="presParOf" srcId="{F4CB7AD4-8E07-423D-9227-D45F268F5663}" destId="{CE8D143D-2C8E-495F-8A7A-0222092A134F}" srcOrd="0" destOrd="0" presId="urn:microsoft.com/office/officeart/2005/8/layout/vList4#2"/>
    <dgm:cxn modelId="{28BD014F-4F43-42BF-AC71-76B2AA040726}" type="presParOf" srcId="{CE8D143D-2C8E-495F-8A7A-0222092A134F}" destId="{75733A84-37D5-4A3A-B74F-509F6847A8E8}" srcOrd="0" destOrd="0" presId="urn:microsoft.com/office/officeart/2005/8/layout/vList4#2"/>
    <dgm:cxn modelId="{BE9CE1BA-A875-4AC1-A464-755916D891AE}" type="presParOf" srcId="{CE8D143D-2C8E-495F-8A7A-0222092A134F}" destId="{A661FCD4-7996-49D0-8B54-6BCA3C7B52D3}" srcOrd="1" destOrd="0" presId="urn:microsoft.com/office/officeart/2005/8/layout/vList4#2"/>
    <dgm:cxn modelId="{FD91E6FA-F18F-4CBC-9663-4594FB9A402A}" type="presParOf" srcId="{CE8D143D-2C8E-495F-8A7A-0222092A134F}" destId="{4B581D5A-7B70-42B7-A78E-FA9AA4E1E88A}" srcOrd="2" destOrd="0" presId="urn:microsoft.com/office/officeart/2005/8/layout/vList4#2"/>
    <dgm:cxn modelId="{6BE6A653-90B1-4043-A183-B36CB6E4C25B}" type="presParOf" srcId="{F4CB7AD4-8E07-423D-9227-D45F268F5663}" destId="{1CFC6A70-9654-40A6-8CBC-27D276AA76A0}" srcOrd="1" destOrd="0" presId="urn:microsoft.com/office/officeart/2005/8/layout/vList4#2"/>
    <dgm:cxn modelId="{A3FBD887-D555-4916-A9C4-B002B0DA69C2}" type="presParOf" srcId="{F4CB7AD4-8E07-423D-9227-D45F268F5663}" destId="{0BD40359-78FD-4B12-ACC9-69447CECAB30}" srcOrd="2" destOrd="0" presId="urn:microsoft.com/office/officeart/2005/8/layout/vList4#2"/>
    <dgm:cxn modelId="{6EECF909-8BDF-4C7C-AF12-1E6FBA91B5CA}" type="presParOf" srcId="{0BD40359-78FD-4B12-ACC9-69447CECAB30}" destId="{44B0EE88-DFF3-4D2D-8834-334FB364308E}" srcOrd="0" destOrd="0" presId="urn:microsoft.com/office/officeart/2005/8/layout/vList4#2"/>
    <dgm:cxn modelId="{9353DB9E-D897-442B-A8A2-1EF0250ACB91}" type="presParOf" srcId="{0BD40359-78FD-4B12-ACC9-69447CECAB30}" destId="{15BDE756-E5A1-4E10-987D-4A993913D53C}" srcOrd="1" destOrd="0" presId="urn:microsoft.com/office/officeart/2005/8/layout/vList4#2"/>
    <dgm:cxn modelId="{68703E8B-0B5D-4035-9098-163D774AB996}" type="presParOf" srcId="{0BD40359-78FD-4B12-ACC9-69447CECAB30}" destId="{8828FAA0-89A7-42D8-8828-20088DF981E5}" srcOrd="2" destOrd="0" presId="urn:microsoft.com/office/officeart/2005/8/layout/vList4#2"/>
    <dgm:cxn modelId="{2BC6AEDA-74A7-4DA1-86E3-B53EF3D6C480}" type="presParOf" srcId="{F4CB7AD4-8E07-423D-9227-D45F268F5663}" destId="{6FEE8225-C55B-4E32-8577-70F2B7280F13}" srcOrd="3" destOrd="0" presId="urn:microsoft.com/office/officeart/2005/8/layout/vList4#2"/>
    <dgm:cxn modelId="{0079F50D-8BA0-4EF2-8DB0-845DB90D9ED4}" type="presParOf" srcId="{F4CB7AD4-8E07-423D-9227-D45F268F5663}" destId="{F92FDDA3-A843-4D08-81E5-62935DA58D28}" srcOrd="4" destOrd="0" presId="urn:microsoft.com/office/officeart/2005/8/layout/vList4#2"/>
    <dgm:cxn modelId="{2B6A45A0-7808-4913-AE64-1027F8D05C0B}" type="presParOf" srcId="{F92FDDA3-A843-4D08-81E5-62935DA58D28}" destId="{9FB7AD32-A148-4983-BEA8-C4167E6471DB}" srcOrd="0" destOrd="0" presId="urn:microsoft.com/office/officeart/2005/8/layout/vList4#2"/>
    <dgm:cxn modelId="{3D6ECFBD-E71D-4906-9966-AE743EFDDE2F}" type="presParOf" srcId="{F92FDDA3-A843-4D08-81E5-62935DA58D28}" destId="{F6C557C1-4623-45E1-8CF1-30ED104EA23E}" srcOrd="1" destOrd="0" presId="urn:microsoft.com/office/officeart/2005/8/layout/vList4#2"/>
    <dgm:cxn modelId="{7A7D38BE-F810-4846-832A-3DE988E0A454}" type="presParOf" srcId="{F92FDDA3-A843-4D08-81E5-62935DA58D28}" destId="{EB1B991C-9678-4C0C-A527-33C8784248FC}" srcOrd="2" destOrd="0" presId="urn:microsoft.com/office/officeart/2005/8/layout/vList4#2"/>
    <dgm:cxn modelId="{9B6A7633-F836-4C5B-B12D-1FAF59A50157}" type="presParOf" srcId="{F4CB7AD4-8E07-423D-9227-D45F268F5663}" destId="{D5F657B4-E3A2-43C9-B762-8BBF1A7AE32F}" srcOrd="5" destOrd="0" presId="urn:microsoft.com/office/officeart/2005/8/layout/vList4#2"/>
    <dgm:cxn modelId="{DF62314B-C85C-429A-8D6C-94E6509B263C}" type="presParOf" srcId="{F4CB7AD4-8E07-423D-9227-D45F268F5663}" destId="{448A8962-6DD3-44FA-8BB0-04124E552EAB}" srcOrd="6" destOrd="0" presId="urn:microsoft.com/office/officeart/2005/8/layout/vList4#2"/>
    <dgm:cxn modelId="{AF4B605A-0522-4683-9F50-71F8F1867634}" type="presParOf" srcId="{448A8962-6DD3-44FA-8BB0-04124E552EAB}" destId="{3C8B4A18-CC29-48EA-8B19-E77A68641A7F}" srcOrd="0" destOrd="0" presId="urn:microsoft.com/office/officeart/2005/8/layout/vList4#2"/>
    <dgm:cxn modelId="{B56FF0CA-C9BD-4515-8D4C-F1E1A98C28EA}" type="presParOf" srcId="{448A8962-6DD3-44FA-8BB0-04124E552EAB}" destId="{F8A07263-58CD-4B68-B9DB-5307CC9117BC}" srcOrd="1" destOrd="0" presId="urn:microsoft.com/office/officeart/2005/8/layout/vList4#2"/>
    <dgm:cxn modelId="{3ED18549-8595-46FC-86D3-CA2E4CBA1328}" type="presParOf" srcId="{448A8962-6DD3-44FA-8BB0-04124E552EAB}" destId="{B58AF542-C899-4D1D-BB10-68CDC17B9E0C}" srcOrd="2" destOrd="0" presId="urn:microsoft.com/office/officeart/2005/8/layout/vList4#2"/>
    <dgm:cxn modelId="{10A8E3A9-5C9A-4C9C-80CE-110A19DA10D0}" type="presParOf" srcId="{F4CB7AD4-8E07-423D-9227-D45F268F5663}" destId="{53E1931B-7598-4F9E-952F-8596A64E38BD}" srcOrd="7" destOrd="0" presId="urn:microsoft.com/office/officeart/2005/8/layout/vList4#2"/>
    <dgm:cxn modelId="{581C94D7-DCCD-455B-A2B1-B48CD9241819}" type="presParOf" srcId="{F4CB7AD4-8E07-423D-9227-D45F268F5663}" destId="{AF210D0F-BF61-40C4-BB82-01767DF56F10}" srcOrd="8" destOrd="0" presId="urn:microsoft.com/office/officeart/2005/8/layout/vList4#2"/>
    <dgm:cxn modelId="{10D424A0-95CB-4DFB-88F9-019CFAAE5C8F}" type="presParOf" srcId="{AF210D0F-BF61-40C4-BB82-01767DF56F10}" destId="{D453E9BF-32EA-4F0E-9014-32B7C68EE477}" srcOrd="0" destOrd="0" presId="urn:microsoft.com/office/officeart/2005/8/layout/vList4#2"/>
    <dgm:cxn modelId="{69237F0A-0C91-481C-ACDA-EB3B314C3D51}" type="presParOf" srcId="{AF210D0F-BF61-40C4-BB82-01767DF56F10}" destId="{D193E068-5934-4225-B7AB-BF9430D23DDC}" srcOrd="1" destOrd="0" presId="urn:microsoft.com/office/officeart/2005/8/layout/vList4#2"/>
    <dgm:cxn modelId="{0C3C86C9-5EFD-43C0-A4C5-9F2022ED5E50}" type="presParOf" srcId="{AF210D0F-BF61-40C4-BB82-01767DF56F10}" destId="{E284048E-57BB-4998-A9F2-F89913F70E79}" srcOrd="2" destOrd="0" presId="urn:microsoft.com/office/officeart/2005/8/layout/vList4#2"/>
    <dgm:cxn modelId="{E21387F7-BB58-42C7-B6F4-61034E3B9C54}" type="presParOf" srcId="{F4CB7AD4-8E07-423D-9227-D45F268F5663}" destId="{C2EA3124-11CB-4D7B-A0D1-8AEB76997ECD}" srcOrd="9" destOrd="0" presId="urn:microsoft.com/office/officeart/2005/8/layout/vList4#2"/>
    <dgm:cxn modelId="{FB53BED7-EC3C-420E-8BB8-3016FD6B1AAD}" type="presParOf" srcId="{F4CB7AD4-8E07-423D-9227-D45F268F5663}" destId="{72988993-632E-4652-AB8C-AC9559C8053A}" srcOrd="10" destOrd="0" presId="urn:microsoft.com/office/officeart/2005/8/layout/vList4#2"/>
    <dgm:cxn modelId="{2C6DF221-4E91-4911-8467-DEAED799B4D4}" type="presParOf" srcId="{72988993-632E-4652-AB8C-AC9559C8053A}" destId="{1FE4BD3A-3422-4C10-808A-9F81327CF989}" srcOrd="0" destOrd="0" presId="urn:microsoft.com/office/officeart/2005/8/layout/vList4#2"/>
    <dgm:cxn modelId="{7C225240-2992-447B-807C-3E1C9A1AE23D}" type="presParOf" srcId="{72988993-632E-4652-AB8C-AC9559C8053A}" destId="{8CD1CF11-E1D0-468E-9BA4-9057E3EB2B6B}" srcOrd="1" destOrd="0" presId="urn:microsoft.com/office/officeart/2005/8/layout/vList4#2"/>
    <dgm:cxn modelId="{67326034-1852-4A6B-9974-160C27F42BE3}" type="presParOf" srcId="{72988993-632E-4652-AB8C-AC9559C8053A}" destId="{FB86217B-8297-4D43-ADBC-0C1936076B5A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037F63-D46D-4C0A-859B-FFC963669599}" type="doc">
      <dgm:prSet loTypeId="urn:microsoft.com/office/officeart/2005/8/layout/vList4#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VE"/>
        </a:p>
      </dgm:t>
    </dgm:pt>
    <dgm:pt modelId="{E5352DEE-2A4B-497D-8214-9403921B0721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Exportación e importación de productos de la fauna silvestre sin permiso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BE6F3AE5-8134-415A-A312-6B9356AC5E9B}" type="parTrans" cxnId="{6A1C7036-2927-4D27-977F-929481F6FA9B}">
      <dgm:prSet/>
      <dgm:spPr/>
      <dgm:t>
        <a:bodyPr/>
        <a:lstStyle/>
        <a:p>
          <a:endParaRPr lang="es-VE"/>
        </a:p>
      </dgm:t>
    </dgm:pt>
    <dgm:pt modelId="{C3AA7E20-3A2C-4240-845A-DE688AA877B6}" type="sibTrans" cxnId="{6A1C7036-2927-4D27-977F-929481F6FA9B}">
      <dgm:prSet/>
      <dgm:spPr/>
      <dgm:t>
        <a:bodyPr/>
        <a:lstStyle/>
        <a:p>
          <a:endParaRPr lang="es-VE"/>
        </a:p>
      </dgm:t>
    </dgm:pt>
    <dgm:pt modelId="{75511682-A53A-48BD-98AA-81B571E25096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Movimientos ilegales de tierra, excavación, nivelación y relleno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89DF7313-11D2-41CA-8F54-28A984FDE813}" type="parTrans" cxnId="{EDC338CF-9EB6-42DD-AEFD-5CA78220E68F}">
      <dgm:prSet/>
      <dgm:spPr/>
      <dgm:t>
        <a:bodyPr/>
        <a:lstStyle/>
        <a:p>
          <a:endParaRPr lang="es-VE"/>
        </a:p>
      </dgm:t>
    </dgm:pt>
    <dgm:pt modelId="{C9BE80CE-07AD-41BB-B89E-F36386D20918}" type="sibTrans" cxnId="{EDC338CF-9EB6-42DD-AEFD-5CA78220E68F}">
      <dgm:prSet/>
      <dgm:spPr/>
      <dgm:t>
        <a:bodyPr/>
        <a:lstStyle/>
        <a:p>
          <a:endParaRPr lang="es-VE"/>
        </a:p>
      </dgm:t>
    </dgm:pt>
    <dgm:pt modelId="{12D4626B-8965-48BF-AECE-DDD18C5A5AD1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Exploración y explotación ilegal de minerales, metales y piedras preciosas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13D11020-B425-4983-852D-6422CE312301}" type="parTrans" cxnId="{08C4DEA1-891C-42BE-BF12-823C06AB9C9F}">
      <dgm:prSet/>
      <dgm:spPr/>
      <dgm:t>
        <a:bodyPr/>
        <a:lstStyle/>
        <a:p>
          <a:endParaRPr lang="es-VE"/>
        </a:p>
      </dgm:t>
    </dgm:pt>
    <dgm:pt modelId="{A4739ACF-5567-492B-AFD7-ABA519B708A9}" type="sibTrans" cxnId="{08C4DEA1-891C-42BE-BF12-823C06AB9C9F}">
      <dgm:prSet/>
      <dgm:spPr/>
      <dgm:t>
        <a:bodyPr/>
        <a:lstStyle/>
        <a:p>
          <a:endParaRPr lang="es-VE"/>
        </a:p>
      </dgm:t>
    </dgm:pt>
    <dgm:pt modelId="{DD1D4A7C-4538-4E93-B1D2-0E92315BA740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Uso de sustancias agotadoras de la capa de ozono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46B2A445-CC8E-4C57-9435-10B2FF34A650}" type="parTrans" cxnId="{0CD52390-3681-424A-9E5E-1F2B804FAAB3}">
      <dgm:prSet/>
      <dgm:spPr/>
      <dgm:t>
        <a:bodyPr/>
        <a:lstStyle/>
        <a:p>
          <a:endParaRPr lang="es-VE"/>
        </a:p>
      </dgm:t>
    </dgm:pt>
    <dgm:pt modelId="{01AA55E4-7F95-430E-9D21-F50F9D864A0E}" type="sibTrans" cxnId="{0CD52390-3681-424A-9E5E-1F2B804FAAB3}">
      <dgm:prSet/>
      <dgm:spPr/>
      <dgm:t>
        <a:bodyPr/>
        <a:lstStyle/>
        <a:p>
          <a:endParaRPr lang="es-VE"/>
        </a:p>
      </dgm:t>
    </dgm:pt>
    <dgm:pt modelId="{BFA92631-0844-4894-9EAB-7D940466FF9A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Manejo indebido de desechos sólidos, dom</a:t>
          </a:r>
          <a:r>
            <a:rPr lang="es-VE" sz="2000" b="0" dirty="0" smtClean="0">
              <a:solidFill>
                <a:schemeClr val="tx1"/>
              </a:solidFill>
              <a:latin typeface="+mn-lt"/>
            </a:rPr>
            <a:t>é</a:t>
          </a:r>
          <a:r>
            <a:rPr lang="es-ES" sz="2000" b="0" dirty="0" smtClean="0">
              <a:solidFill>
                <a:schemeClr val="tx1"/>
              </a:solidFill>
              <a:latin typeface="+mn-lt"/>
            </a:rPr>
            <a:t>sticos, comerciales e industriales no peligrosos en detrimiento del ambiente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E3F3FBCD-16F6-482D-AD90-F160B613234F}" type="parTrans" cxnId="{AF6B9A5B-2A8C-4B30-B627-B5B2361B2CBE}">
      <dgm:prSet/>
      <dgm:spPr/>
      <dgm:t>
        <a:bodyPr/>
        <a:lstStyle/>
        <a:p>
          <a:endParaRPr lang="es-VE"/>
        </a:p>
      </dgm:t>
    </dgm:pt>
    <dgm:pt modelId="{296D8A7B-DCD5-4B42-B8F3-562E9BA4C157}" type="sibTrans" cxnId="{AF6B9A5B-2A8C-4B30-B627-B5B2361B2CBE}">
      <dgm:prSet/>
      <dgm:spPr/>
      <dgm:t>
        <a:bodyPr/>
        <a:lstStyle/>
        <a:p>
          <a:endParaRPr lang="es-VE"/>
        </a:p>
      </dgm:t>
    </dgm:pt>
    <dgm:pt modelId="{3EA472E7-3F8C-4ECA-A867-41F489D193FE}">
      <dgm:prSet phldrT="[Texto]" custT="1"/>
      <dgm:spPr/>
      <dgm:t>
        <a:bodyPr/>
        <a:lstStyle/>
        <a:p>
          <a:pPr algn="ctr"/>
          <a:r>
            <a:rPr lang="es-ES" sz="2000" b="0" dirty="0" smtClean="0">
              <a:solidFill>
                <a:schemeClr val="tx1"/>
              </a:solidFill>
              <a:latin typeface="+mn-lt"/>
            </a:rPr>
            <a:t>Manejo indebido o traslado no autorizado de desechos peligrosos</a:t>
          </a:r>
          <a:endParaRPr lang="es-VE" sz="2000" b="0" dirty="0">
            <a:solidFill>
              <a:schemeClr val="tx1"/>
            </a:solidFill>
            <a:latin typeface="+mn-lt"/>
          </a:endParaRPr>
        </a:p>
      </dgm:t>
    </dgm:pt>
    <dgm:pt modelId="{5390E871-253E-47ED-9EAC-5A01433A16DB}" type="parTrans" cxnId="{BAE3408B-55BC-4DE4-A71F-D682D090CB41}">
      <dgm:prSet/>
      <dgm:spPr/>
      <dgm:t>
        <a:bodyPr/>
        <a:lstStyle/>
        <a:p>
          <a:endParaRPr lang="es-VE"/>
        </a:p>
      </dgm:t>
    </dgm:pt>
    <dgm:pt modelId="{B4017F0C-457D-408D-B3B7-931332E5FD85}" type="sibTrans" cxnId="{BAE3408B-55BC-4DE4-A71F-D682D090CB41}">
      <dgm:prSet/>
      <dgm:spPr/>
      <dgm:t>
        <a:bodyPr/>
        <a:lstStyle/>
        <a:p>
          <a:endParaRPr lang="es-VE"/>
        </a:p>
      </dgm:t>
    </dgm:pt>
    <dgm:pt modelId="{F4CB7AD4-8E07-423D-9227-D45F268F5663}" type="pres">
      <dgm:prSet presAssocID="{52037F63-D46D-4C0A-859B-FFC96366959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VE"/>
        </a:p>
      </dgm:t>
    </dgm:pt>
    <dgm:pt modelId="{CE8D143D-2C8E-495F-8A7A-0222092A134F}" type="pres">
      <dgm:prSet presAssocID="{E5352DEE-2A4B-497D-8214-9403921B0721}" presName="comp" presStyleCnt="0"/>
      <dgm:spPr/>
    </dgm:pt>
    <dgm:pt modelId="{75733A84-37D5-4A3A-B74F-509F6847A8E8}" type="pres">
      <dgm:prSet presAssocID="{E5352DEE-2A4B-497D-8214-9403921B0721}" presName="box" presStyleLbl="node1" presStyleIdx="0" presStyleCnt="6"/>
      <dgm:spPr/>
      <dgm:t>
        <a:bodyPr/>
        <a:lstStyle/>
        <a:p>
          <a:endParaRPr lang="es-VE"/>
        </a:p>
      </dgm:t>
    </dgm:pt>
    <dgm:pt modelId="{A661FCD4-7996-49D0-8B54-6BCA3C7B52D3}" type="pres">
      <dgm:prSet presAssocID="{E5352DEE-2A4B-497D-8214-9403921B0721}" presName="img" presStyleLbl="fgImgPlace1" presStyleIdx="0" presStyleCnt="6" custLinFactNeighborX="-1339" custLinFactNeighborY="-282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4B581D5A-7B70-42B7-A78E-FA9AA4E1E88A}" type="pres">
      <dgm:prSet presAssocID="{E5352DEE-2A4B-497D-8214-9403921B0721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1CFC6A70-9654-40A6-8CBC-27D276AA76A0}" type="pres">
      <dgm:prSet presAssocID="{C3AA7E20-3A2C-4240-845A-DE688AA877B6}" presName="spacer" presStyleCnt="0"/>
      <dgm:spPr/>
    </dgm:pt>
    <dgm:pt modelId="{0BD40359-78FD-4B12-ACC9-69447CECAB30}" type="pres">
      <dgm:prSet presAssocID="{75511682-A53A-48BD-98AA-81B571E25096}" presName="comp" presStyleCnt="0"/>
      <dgm:spPr/>
    </dgm:pt>
    <dgm:pt modelId="{44B0EE88-DFF3-4D2D-8834-334FB364308E}" type="pres">
      <dgm:prSet presAssocID="{75511682-A53A-48BD-98AA-81B571E25096}" presName="box" presStyleLbl="node1" presStyleIdx="1" presStyleCnt="6"/>
      <dgm:spPr/>
      <dgm:t>
        <a:bodyPr/>
        <a:lstStyle/>
        <a:p>
          <a:endParaRPr lang="es-VE"/>
        </a:p>
      </dgm:t>
    </dgm:pt>
    <dgm:pt modelId="{15BDE756-E5A1-4E10-987D-4A993913D53C}" type="pres">
      <dgm:prSet presAssocID="{75511682-A53A-48BD-98AA-81B571E25096}" presName="img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828FAA0-89A7-42D8-8828-20088DF981E5}" type="pres">
      <dgm:prSet presAssocID="{75511682-A53A-48BD-98AA-81B571E25096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6FEE8225-C55B-4E32-8577-70F2B7280F13}" type="pres">
      <dgm:prSet presAssocID="{C9BE80CE-07AD-41BB-B89E-F36386D20918}" presName="spacer" presStyleCnt="0"/>
      <dgm:spPr/>
    </dgm:pt>
    <dgm:pt modelId="{F92FDDA3-A843-4D08-81E5-62935DA58D28}" type="pres">
      <dgm:prSet presAssocID="{12D4626B-8965-48BF-AECE-DDD18C5A5AD1}" presName="comp" presStyleCnt="0"/>
      <dgm:spPr/>
    </dgm:pt>
    <dgm:pt modelId="{9FB7AD32-A148-4983-BEA8-C4167E6471DB}" type="pres">
      <dgm:prSet presAssocID="{12D4626B-8965-48BF-AECE-DDD18C5A5AD1}" presName="box" presStyleLbl="node1" presStyleIdx="2" presStyleCnt="6"/>
      <dgm:spPr/>
      <dgm:t>
        <a:bodyPr/>
        <a:lstStyle/>
        <a:p>
          <a:endParaRPr lang="es-VE"/>
        </a:p>
      </dgm:t>
    </dgm:pt>
    <dgm:pt modelId="{F6C557C1-4623-45E1-8CF1-30ED104EA23E}" type="pres">
      <dgm:prSet presAssocID="{12D4626B-8965-48BF-AECE-DDD18C5A5AD1}" presName="img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EB1B991C-9678-4C0C-A527-33C8784248FC}" type="pres">
      <dgm:prSet presAssocID="{12D4626B-8965-48BF-AECE-DDD18C5A5AD1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D5F657B4-E3A2-43C9-B762-8BBF1A7AE32F}" type="pres">
      <dgm:prSet presAssocID="{A4739ACF-5567-492B-AFD7-ABA519B708A9}" presName="spacer" presStyleCnt="0"/>
      <dgm:spPr/>
    </dgm:pt>
    <dgm:pt modelId="{448A8962-6DD3-44FA-8BB0-04124E552EAB}" type="pres">
      <dgm:prSet presAssocID="{BFA92631-0844-4894-9EAB-7D940466FF9A}" presName="comp" presStyleCnt="0"/>
      <dgm:spPr/>
    </dgm:pt>
    <dgm:pt modelId="{3C8B4A18-CC29-48EA-8B19-E77A68641A7F}" type="pres">
      <dgm:prSet presAssocID="{BFA92631-0844-4894-9EAB-7D940466FF9A}" presName="box" presStyleLbl="node1" presStyleIdx="3" presStyleCnt="6"/>
      <dgm:spPr/>
      <dgm:t>
        <a:bodyPr/>
        <a:lstStyle/>
        <a:p>
          <a:endParaRPr lang="es-VE"/>
        </a:p>
      </dgm:t>
    </dgm:pt>
    <dgm:pt modelId="{F8A07263-58CD-4B68-B9DB-5307CC9117BC}" type="pres">
      <dgm:prSet presAssocID="{BFA92631-0844-4894-9EAB-7D940466FF9A}" presName="img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B58AF542-C899-4D1D-BB10-68CDC17B9E0C}" type="pres">
      <dgm:prSet presAssocID="{BFA92631-0844-4894-9EAB-7D940466FF9A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53E1931B-7598-4F9E-952F-8596A64E38BD}" type="pres">
      <dgm:prSet presAssocID="{296D8A7B-DCD5-4B42-B8F3-562E9BA4C157}" presName="spacer" presStyleCnt="0"/>
      <dgm:spPr/>
    </dgm:pt>
    <dgm:pt modelId="{AF210D0F-BF61-40C4-BB82-01767DF56F10}" type="pres">
      <dgm:prSet presAssocID="{3EA472E7-3F8C-4ECA-A867-41F489D193FE}" presName="comp" presStyleCnt="0"/>
      <dgm:spPr/>
    </dgm:pt>
    <dgm:pt modelId="{D453E9BF-32EA-4F0E-9014-32B7C68EE477}" type="pres">
      <dgm:prSet presAssocID="{3EA472E7-3F8C-4ECA-A867-41F489D193FE}" presName="box" presStyleLbl="node1" presStyleIdx="4" presStyleCnt="6"/>
      <dgm:spPr/>
      <dgm:t>
        <a:bodyPr/>
        <a:lstStyle/>
        <a:p>
          <a:endParaRPr lang="es-VE"/>
        </a:p>
      </dgm:t>
    </dgm:pt>
    <dgm:pt modelId="{D193E068-5934-4225-B7AB-BF9430D23DDC}" type="pres">
      <dgm:prSet presAssocID="{3EA472E7-3F8C-4ECA-A867-41F489D193FE}" presName="img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E284048E-57BB-4998-A9F2-F89913F70E79}" type="pres">
      <dgm:prSet presAssocID="{3EA472E7-3F8C-4ECA-A867-41F489D193FE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  <dgm:pt modelId="{C2EA3124-11CB-4D7B-A0D1-8AEB76997ECD}" type="pres">
      <dgm:prSet presAssocID="{B4017F0C-457D-408D-B3B7-931332E5FD85}" presName="spacer" presStyleCnt="0"/>
      <dgm:spPr/>
    </dgm:pt>
    <dgm:pt modelId="{72988993-632E-4652-AB8C-AC9559C8053A}" type="pres">
      <dgm:prSet presAssocID="{DD1D4A7C-4538-4E93-B1D2-0E92315BA740}" presName="comp" presStyleCnt="0"/>
      <dgm:spPr/>
    </dgm:pt>
    <dgm:pt modelId="{1FE4BD3A-3422-4C10-808A-9F81327CF989}" type="pres">
      <dgm:prSet presAssocID="{DD1D4A7C-4538-4E93-B1D2-0E92315BA740}" presName="box" presStyleLbl="node1" presStyleIdx="5" presStyleCnt="6"/>
      <dgm:spPr/>
      <dgm:t>
        <a:bodyPr/>
        <a:lstStyle/>
        <a:p>
          <a:endParaRPr lang="es-VE"/>
        </a:p>
      </dgm:t>
    </dgm:pt>
    <dgm:pt modelId="{8CD1CF11-E1D0-468E-9BA4-9057E3EB2B6B}" type="pres">
      <dgm:prSet presAssocID="{DD1D4A7C-4538-4E93-B1D2-0E92315BA740}" presName="img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VE"/>
        </a:p>
      </dgm:t>
    </dgm:pt>
    <dgm:pt modelId="{FB86217B-8297-4D43-ADBC-0C1936076B5A}" type="pres">
      <dgm:prSet presAssocID="{DD1D4A7C-4538-4E93-B1D2-0E92315BA740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VE"/>
        </a:p>
      </dgm:t>
    </dgm:pt>
  </dgm:ptLst>
  <dgm:cxnLst>
    <dgm:cxn modelId="{0CD52390-3681-424A-9E5E-1F2B804FAAB3}" srcId="{52037F63-D46D-4C0A-859B-FFC963669599}" destId="{DD1D4A7C-4538-4E93-B1D2-0E92315BA740}" srcOrd="5" destOrd="0" parTransId="{46B2A445-CC8E-4C57-9435-10B2FF34A650}" sibTransId="{01AA55E4-7F95-430E-9D21-F50F9D864A0E}"/>
    <dgm:cxn modelId="{AF6B9A5B-2A8C-4B30-B627-B5B2361B2CBE}" srcId="{52037F63-D46D-4C0A-859B-FFC963669599}" destId="{BFA92631-0844-4894-9EAB-7D940466FF9A}" srcOrd="3" destOrd="0" parTransId="{E3F3FBCD-16F6-482D-AD90-F160B613234F}" sibTransId="{296D8A7B-DCD5-4B42-B8F3-562E9BA4C157}"/>
    <dgm:cxn modelId="{DC08A00C-7C0A-4778-B9A8-D81F075B0331}" type="presOf" srcId="{75511682-A53A-48BD-98AA-81B571E25096}" destId="{8828FAA0-89A7-42D8-8828-20088DF981E5}" srcOrd="1" destOrd="0" presId="urn:microsoft.com/office/officeart/2005/8/layout/vList4#3"/>
    <dgm:cxn modelId="{1D8E65A5-FC40-45DA-9DFF-E6C3FC2D8817}" type="presOf" srcId="{12D4626B-8965-48BF-AECE-DDD18C5A5AD1}" destId="{9FB7AD32-A148-4983-BEA8-C4167E6471DB}" srcOrd="0" destOrd="0" presId="urn:microsoft.com/office/officeart/2005/8/layout/vList4#3"/>
    <dgm:cxn modelId="{CBF1C3DE-4094-42B8-BD4E-B6457D1AD12A}" type="presOf" srcId="{E5352DEE-2A4B-497D-8214-9403921B0721}" destId="{4B581D5A-7B70-42B7-A78E-FA9AA4E1E88A}" srcOrd="1" destOrd="0" presId="urn:microsoft.com/office/officeart/2005/8/layout/vList4#3"/>
    <dgm:cxn modelId="{BAE3408B-55BC-4DE4-A71F-D682D090CB41}" srcId="{52037F63-D46D-4C0A-859B-FFC963669599}" destId="{3EA472E7-3F8C-4ECA-A867-41F489D193FE}" srcOrd="4" destOrd="0" parTransId="{5390E871-253E-47ED-9EAC-5A01433A16DB}" sibTransId="{B4017F0C-457D-408D-B3B7-931332E5FD85}"/>
    <dgm:cxn modelId="{6A1C7036-2927-4D27-977F-929481F6FA9B}" srcId="{52037F63-D46D-4C0A-859B-FFC963669599}" destId="{E5352DEE-2A4B-497D-8214-9403921B0721}" srcOrd="0" destOrd="0" parTransId="{BE6F3AE5-8134-415A-A312-6B9356AC5E9B}" sibTransId="{C3AA7E20-3A2C-4240-845A-DE688AA877B6}"/>
    <dgm:cxn modelId="{FCA7B1A1-143F-4155-BE19-59F5D5432185}" type="presOf" srcId="{12D4626B-8965-48BF-AECE-DDD18C5A5AD1}" destId="{EB1B991C-9678-4C0C-A527-33C8784248FC}" srcOrd="1" destOrd="0" presId="urn:microsoft.com/office/officeart/2005/8/layout/vList4#3"/>
    <dgm:cxn modelId="{CE11AAF8-368C-4B5D-BD4E-5E48644EDCE7}" type="presOf" srcId="{DD1D4A7C-4538-4E93-B1D2-0E92315BA740}" destId="{1FE4BD3A-3422-4C10-808A-9F81327CF989}" srcOrd="0" destOrd="0" presId="urn:microsoft.com/office/officeart/2005/8/layout/vList4#3"/>
    <dgm:cxn modelId="{B8B514AA-6FA2-4B27-B5DC-662EC4CB02C9}" type="presOf" srcId="{E5352DEE-2A4B-497D-8214-9403921B0721}" destId="{75733A84-37D5-4A3A-B74F-509F6847A8E8}" srcOrd="0" destOrd="0" presId="urn:microsoft.com/office/officeart/2005/8/layout/vList4#3"/>
    <dgm:cxn modelId="{0106F859-8A5A-4F04-862F-E0DA9CAC7AB1}" type="presOf" srcId="{75511682-A53A-48BD-98AA-81B571E25096}" destId="{44B0EE88-DFF3-4D2D-8834-334FB364308E}" srcOrd="0" destOrd="0" presId="urn:microsoft.com/office/officeart/2005/8/layout/vList4#3"/>
    <dgm:cxn modelId="{08C4DEA1-891C-42BE-BF12-823C06AB9C9F}" srcId="{52037F63-D46D-4C0A-859B-FFC963669599}" destId="{12D4626B-8965-48BF-AECE-DDD18C5A5AD1}" srcOrd="2" destOrd="0" parTransId="{13D11020-B425-4983-852D-6422CE312301}" sibTransId="{A4739ACF-5567-492B-AFD7-ABA519B708A9}"/>
    <dgm:cxn modelId="{4F465836-5D58-4678-924D-619E10676156}" type="presOf" srcId="{52037F63-D46D-4C0A-859B-FFC963669599}" destId="{F4CB7AD4-8E07-423D-9227-D45F268F5663}" srcOrd="0" destOrd="0" presId="urn:microsoft.com/office/officeart/2005/8/layout/vList4#3"/>
    <dgm:cxn modelId="{6AF45514-DC78-4E71-A6A3-D6E04474C3B8}" type="presOf" srcId="{BFA92631-0844-4894-9EAB-7D940466FF9A}" destId="{3C8B4A18-CC29-48EA-8B19-E77A68641A7F}" srcOrd="0" destOrd="0" presId="urn:microsoft.com/office/officeart/2005/8/layout/vList4#3"/>
    <dgm:cxn modelId="{30982457-26A4-4F5D-B794-C93871F9C81E}" type="presOf" srcId="{3EA472E7-3F8C-4ECA-A867-41F489D193FE}" destId="{E284048E-57BB-4998-A9F2-F89913F70E79}" srcOrd="1" destOrd="0" presId="urn:microsoft.com/office/officeart/2005/8/layout/vList4#3"/>
    <dgm:cxn modelId="{EDC338CF-9EB6-42DD-AEFD-5CA78220E68F}" srcId="{52037F63-D46D-4C0A-859B-FFC963669599}" destId="{75511682-A53A-48BD-98AA-81B571E25096}" srcOrd="1" destOrd="0" parTransId="{89DF7313-11D2-41CA-8F54-28A984FDE813}" sibTransId="{C9BE80CE-07AD-41BB-B89E-F36386D20918}"/>
    <dgm:cxn modelId="{4A9F7F77-CCFA-4450-A94E-47DB3D917154}" type="presOf" srcId="{3EA472E7-3F8C-4ECA-A867-41F489D193FE}" destId="{D453E9BF-32EA-4F0E-9014-32B7C68EE477}" srcOrd="0" destOrd="0" presId="urn:microsoft.com/office/officeart/2005/8/layout/vList4#3"/>
    <dgm:cxn modelId="{D9EBEBED-EA11-4931-99D0-7946EC68B0D6}" type="presOf" srcId="{BFA92631-0844-4894-9EAB-7D940466FF9A}" destId="{B58AF542-C899-4D1D-BB10-68CDC17B9E0C}" srcOrd="1" destOrd="0" presId="urn:microsoft.com/office/officeart/2005/8/layout/vList4#3"/>
    <dgm:cxn modelId="{46995EA2-E7D7-4658-83D0-356B54F20230}" type="presOf" srcId="{DD1D4A7C-4538-4E93-B1D2-0E92315BA740}" destId="{FB86217B-8297-4D43-ADBC-0C1936076B5A}" srcOrd="1" destOrd="0" presId="urn:microsoft.com/office/officeart/2005/8/layout/vList4#3"/>
    <dgm:cxn modelId="{861B1858-4286-4431-849B-DDD18DC444BB}" type="presParOf" srcId="{F4CB7AD4-8E07-423D-9227-D45F268F5663}" destId="{CE8D143D-2C8E-495F-8A7A-0222092A134F}" srcOrd="0" destOrd="0" presId="urn:microsoft.com/office/officeart/2005/8/layout/vList4#3"/>
    <dgm:cxn modelId="{7F008467-6233-479A-90D1-CD457429C40E}" type="presParOf" srcId="{CE8D143D-2C8E-495F-8A7A-0222092A134F}" destId="{75733A84-37D5-4A3A-B74F-509F6847A8E8}" srcOrd="0" destOrd="0" presId="urn:microsoft.com/office/officeart/2005/8/layout/vList4#3"/>
    <dgm:cxn modelId="{AA213EBA-4BBF-4F2F-AEAB-25607C20BDB7}" type="presParOf" srcId="{CE8D143D-2C8E-495F-8A7A-0222092A134F}" destId="{A661FCD4-7996-49D0-8B54-6BCA3C7B52D3}" srcOrd="1" destOrd="0" presId="urn:microsoft.com/office/officeart/2005/8/layout/vList4#3"/>
    <dgm:cxn modelId="{3FAFEBE7-0A7F-409A-BBEA-91FA17B99C42}" type="presParOf" srcId="{CE8D143D-2C8E-495F-8A7A-0222092A134F}" destId="{4B581D5A-7B70-42B7-A78E-FA9AA4E1E88A}" srcOrd="2" destOrd="0" presId="urn:microsoft.com/office/officeart/2005/8/layout/vList4#3"/>
    <dgm:cxn modelId="{91B38AB8-CAAA-4A6C-8846-14C45D3FF8BD}" type="presParOf" srcId="{F4CB7AD4-8E07-423D-9227-D45F268F5663}" destId="{1CFC6A70-9654-40A6-8CBC-27D276AA76A0}" srcOrd="1" destOrd="0" presId="urn:microsoft.com/office/officeart/2005/8/layout/vList4#3"/>
    <dgm:cxn modelId="{681FB42F-AC59-446F-8C44-3AA573D542EA}" type="presParOf" srcId="{F4CB7AD4-8E07-423D-9227-D45F268F5663}" destId="{0BD40359-78FD-4B12-ACC9-69447CECAB30}" srcOrd="2" destOrd="0" presId="urn:microsoft.com/office/officeart/2005/8/layout/vList4#3"/>
    <dgm:cxn modelId="{49169A7B-D552-45F5-8D12-C7680378D419}" type="presParOf" srcId="{0BD40359-78FD-4B12-ACC9-69447CECAB30}" destId="{44B0EE88-DFF3-4D2D-8834-334FB364308E}" srcOrd="0" destOrd="0" presId="urn:microsoft.com/office/officeart/2005/8/layout/vList4#3"/>
    <dgm:cxn modelId="{D45932DF-F5C8-4C68-8545-8D3AC6C0AB19}" type="presParOf" srcId="{0BD40359-78FD-4B12-ACC9-69447CECAB30}" destId="{15BDE756-E5A1-4E10-987D-4A993913D53C}" srcOrd="1" destOrd="0" presId="urn:microsoft.com/office/officeart/2005/8/layout/vList4#3"/>
    <dgm:cxn modelId="{A4C84EE6-A19C-4989-9E39-A9BAC81EFB94}" type="presParOf" srcId="{0BD40359-78FD-4B12-ACC9-69447CECAB30}" destId="{8828FAA0-89A7-42D8-8828-20088DF981E5}" srcOrd="2" destOrd="0" presId="urn:microsoft.com/office/officeart/2005/8/layout/vList4#3"/>
    <dgm:cxn modelId="{DFD89A16-F63E-4BD0-BBE4-A821B1F6A4F3}" type="presParOf" srcId="{F4CB7AD4-8E07-423D-9227-D45F268F5663}" destId="{6FEE8225-C55B-4E32-8577-70F2B7280F13}" srcOrd="3" destOrd="0" presId="urn:microsoft.com/office/officeart/2005/8/layout/vList4#3"/>
    <dgm:cxn modelId="{6CA8C78C-B81E-4632-B743-03BF73D63370}" type="presParOf" srcId="{F4CB7AD4-8E07-423D-9227-D45F268F5663}" destId="{F92FDDA3-A843-4D08-81E5-62935DA58D28}" srcOrd="4" destOrd="0" presId="urn:microsoft.com/office/officeart/2005/8/layout/vList4#3"/>
    <dgm:cxn modelId="{98D10D1A-520A-4FA6-801E-24D644407561}" type="presParOf" srcId="{F92FDDA3-A843-4D08-81E5-62935DA58D28}" destId="{9FB7AD32-A148-4983-BEA8-C4167E6471DB}" srcOrd="0" destOrd="0" presId="urn:microsoft.com/office/officeart/2005/8/layout/vList4#3"/>
    <dgm:cxn modelId="{9EEA90D7-0BDF-47CF-ABD5-85D22CA4875D}" type="presParOf" srcId="{F92FDDA3-A843-4D08-81E5-62935DA58D28}" destId="{F6C557C1-4623-45E1-8CF1-30ED104EA23E}" srcOrd="1" destOrd="0" presId="urn:microsoft.com/office/officeart/2005/8/layout/vList4#3"/>
    <dgm:cxn modelId="{29F4E2C7-3B40-4734-9401-F61B6A67A277}" type="presParOf" srcId="{F92FDDA3-A843-4D08-81E5-62935DA58D28}" destId="{EB1B991C-9678-4C0C-A527-33C8784248FC}" srcOrd="2" destOrd="0" presId="urn:microsoft.com/office/officeart/2005/8/layout/vList4#3"/>
    <dgm:cxn modelId="{552CBFFE-06B6-4720-9119-1D2AC31EB50A}" type="presParOf" srcId="{F4CB7AD4-8E07-423D-9227-D45F268F5663}" destId="{D5F657B4-E3A2-43C9-B762-8BBF1A7AE32F}" srcOrd="5" destOrd="0" presId="urn:microsoft.com/office/officeart/2005/8/layout/vList4#3"/>
    <dgm:cxn modelId="{97B6D747-522E-4F6A-9FDB-EB3C048C2123}" type="presParOf" srcId="{F4CB7AD4-8E07-423D-9227-D45F268F5663}" destId="{448A8962-6DD3-44FA-8BB0-04124E552EAB}" srcOrd="6" destOrd="0" presId="urn:microsoft.com/office/officeart/2005/8/layout/vList4#3"/>
    <dgm:cxn modelId="{9AA769C3-C325-47F2-B2FD-6E97FED7BA90}" type="presParOf" srcId="{448A8962-6DD3-44FA-8BB0-04124E552EAB}" destId="{3C8B4A18-CC29-48EA-8B19-E77A68641A7F}" srcOrd="0" destOrd="0" presId="urn:microsoft.com/office/officeart/2005/8/layout/vList4#3"/>
    <dgm:cxn modelId="{338F02DB-0339-44BC-B27E-713DD591C46C}" type="presParOf" srcId="{448A8962-6DD3-44FA-8BB0-04124E552EAB}" destId="{F8A07263-58CD-4B68-B9DB-5307CC9117BC}" srcOrd="1" destOrd="0" presId="urn:microsoft.com/office/officeart/2005/8/layout/vList4#3"/>
    <dgm:cxn modelId="{F7BA7751-186B-4904-96DE-233FD924833E}" type="presParOf" srcId="{448A8962-6DD3-44FA-8BB0-04124E552EAB}" destId="{B58AF542-C899-4D1D-BB10-68CDC17B9E0C}" srcOrd="2" destOrd="0" presId="urn:microsoft.com/office/officeart/2005/8/layout/vList4#3"/>
    <dgm:cxn modelId="{451EFF64-87C2-4095-9FEF-7E7D0A6DDAEA}" type="presParOf" srcId="{F4CB7AD4-8E07-423D-9227-D45F268F5663}" destId="{53E1931B-7598-4F9E-952F-8596A64E38BD}" srcOrd="7" destOrd="0" presId="urn:microsoft.com/office/officeart/2005/8/layout/vList4#3"/>
    <dgm:cxn modelId="{B06C707B-6B48-4611-80C9-8DF10805BDDD}" type="presParOf" srcId="{F4CB7AD4-8E07-423D-9227-D45F268F5663}" destId="{AF210D0F-BF61-40C4-BB82-01767DF56F10}" srcOrd="8" destOrd="0" presId="urn:microsoft.com/office/officeart/2005/8/layout/vList4#3"/>
    <dgm:cxn modelId="{6851658A-142B-4528-8DF8-CD5A890725ED}" type="presParOf" srcId="{AF210D0F-BF61-40C4-BB82-01767DF56F10}" destId="{D453E9BF-32EA-4F0E-9014-32B7C68EE477}" srcOrd="0" destOrd="0" presId="urn:microsoft.com/office/officeart/2005/8/layout/vList4#3"/>
    <dgm:cxn modelId="{8337421E-B604-470B-B7C5-5E7AA36A9238}" type="presParOf" srcId="{AF210D0F-BF61-40C4-BB82-01767DF56F10}" destId="{D193E068-5934-4225-B7AB-BF9430D23DDC}" srcOrd="1" destOrd="0" presId="urn:microsoft.com/office/officeart/2005/8/layout/vList4#3"/>
    <dgm:cxn modelId="{8EBB8CD3-6107-4D66-B551-162DD43AA404}" type="presParOf" srcId="{AF210D0F-BF61-40C4-BB82-01767DF56F10}" destId="{E284048E-57BB-4998-A9F2-F89913F70E79}" srcOrd="2" destOrd="0" presId="urn:microsoft.com/office/officeart/2005/8/layout/vList4#3"/>
    <dgm:cxn modelId="{A9AD76D7-E819-48D1-B9D4-835D71389C41}" type="presParOf" srcId="{F4CB7AD4-8E07-423D-9227-D45F268F5663}" destId="{C2EA3124-11CB-4D7B-A0D1-8AEB76997ECD}" srcOrd="9" destOrd="0" presId="urn:microsoft.com/office/officeart/2005/8/layout/vList4#3"/>
    <dgm:cxn modelId="{5F7F6C51-B560-44BE-805D-13EE7DC5B96A}" type="presParOf" srcId="{F4CB7AD4-8E07-423D-9227-D45F268F5663}" destId="{72988993-632E-4652-AB8C-AC9559C8053A}" srcOrd="10" destOrd="0" presId="urn:microsoft.com/office/officeart/2005/8/layout/vList4#3"/>
    <dgm:cxn modelId="{5A4BB6E5-A6A9-4732-8F06-562C59D05CDB}" type="presParOf" srcId="{72988993-632E-4652-AB8C-AC9559C8053A}" destId="{1FE4BD3A-3422-4C10-808A-9F81327CF989}" srcOrd="0" destOrd="0" presId="urn:microsoft.com/office/officeart/2005/8/layout/vList4#3"/>
    <dgm:cxn modelId="{EBC627E2-B6B3-449C-9630-A964DD169A3A}" type="presParOf" srcId="{72988993-632E-4652-AB8C-AC9559C8053A}" destId="{8CD1CF11-E1D0-468E-9BA4-9057E3EB2B6B}" srcOrd="1" destOrd="0" presId="urn:microsoft.com/office/officeart/2005/8/layout/vList4#3"/>
    <dgm:cxn modelId="{A50F086A-9485-42B5-A3D3-382C36FE74A9}" type="presParOf" srcId="{72988993-632E-4652-AB8C-AC9559C8053A}" destId="{FB86217B-8297-4D43-ADBC-0C1936076B5A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4FEB3D33-036B-4DC3-A5B6-D9BCDAF5051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043480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3B7C4E1-B70D-479A-A12F-E7C79CD26B93}" type="slidenum">
              <a:rPr lang="es-ES" altLang="es-VE" sz="1200">
                <a:solidFill>
                  <a:srgbClr val="000000"/>
                </a:solidFill>
                <a:latin typeface="Calibri" panose="020F0502020204030204" pitchFamily="34" charset="0"/>
              </a:rPr>
              <a:pPr algn="r" eaLnBrk="1" hangingPunct="1"/>
              <a:t>1</a:t>
            </a:fld>
            <a:endParaRPr lang="es-ES" altLang="es-VE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8" tIns="45714" rIns="91428" bIns="45714"/>
          <a:lstStyle/>
          <a:p>
            <a:pPr>
              <a:spcBef>
                <a:spcPct val="0"/>
              </a:spcBef>
            </a:pPr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65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0260D6-0FB9-4405-9924-C148B7303FD8}" type="slidenum">
              <a:rPr lang="es-ES" altLang="es-VE"/>
              <a:pPr>
                <a:spcBef>
                  <a:spcPct val="0"/>
                </a:spcBef>
              </a:pPr>
              <a:t>27</a:t>
            </a:fld>
            <a:endParaRPr lang="es-ES" altLang="es-VE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186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3857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951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16330B3-8436-4E29-89AB-DB664024FF8E}" type="slidenum">
              <a:rPr lang="es-ES" altLang="es-VE"/>
              <a:pPr>
                <a:spcBef>
                  <a:spcPct val="0"/>
                </a:spcBef>
              </a:pPr>
              <a:t>20</a:t>
            </a:fld>
            <a:endParaRPr lang="es-ES" altLang="es-VE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02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62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EB4EC69-B378-4B52-AAC4-8620C8900DA6}" type="slidenum">
              <a:rPr lang="es-ES" altLang="es-VE"/>
              <a:pPr>
                <a:spcBef>
                  <a:spcPct val="0"/>
                </a:spcBef>
              </a:pPr>
              <a:t>23</a:t>
            </a:fld>
            <a:endParaRPr lang="es-ES" altLang="es-V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55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432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4813BA-03F3-4153-AA72-41E743ECCB2D}" type="slidenum">
              <a:rPr lang="es-ES" altLang="es-VE"/>
              <a:pPr>
                <a:spcBef>
                  <a:spcPct val="0"/>
                </a:spcBef>
              </a:pPr>
              <a:t>25</a:t>
            </a:fld>
            <a:endParaRPr lang="es-ES" altLang="es-VE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pPr eaLnBrk="1" hangingPunct="1"/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38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730" tIns="44865" rIns="89730" bIns="44865"/>
          <a:lstStyle/>
          <a:p>
            <a:endParaRPr lang="es-VE" altLang="es-VE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4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442D-95E5-4F98-97D9-093909199FC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099543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1D11E-89AC-46B2-9881-5626D9BAD75F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56474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B0B13-EB20-4DDD-A397-44BD09ABB4A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2957017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1" descr="AIS_2015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8165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734175"/>
            <a:ext cx="865188" cy="122238"/>
          </a:xfrm>
        </p:spPr>
        <p:txBody>
          <a:bodyPr/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734175"/>
            <a:ext cx="5473700" cy="122238"/>
          </a:xfrm>
        </p:spPr>
        <p:txBody>
          <a:bodyPr/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29650" y="6734175"/>
            <a:ext cx="514350" cy="122238"/>
          </a:xfrm>
        </p:spPr>
        <p:txBody>
          <a:bodyPr/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68D5A4-C898-4CAD-9EB5-B14015EE97A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293624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727DE-E10D-450E-B409-E45D83E9956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111747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CC93043-A758-4728-8786-ADE5EEBCC8A0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3852E4-D3F1-41F4-91BB-6EE3D2E8B55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2361078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378B69-A570-4F2E-9CA6-87FAEAC5323C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8973E42-7A0D-4BFB-98BA-CBCBDE1E9FCF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803347290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95931C-F8BA-4068-8555-646FF61FA77F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2D9C23-E81C-4A9B-B154-2808B1886E7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13082307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29A6019-4B02-436F-8FB2-50FCC3B95090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D0F6D8-74AE-4614-BC34-8C361E145D0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675811061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3B2A0-4404-47D9-B54F-EFCA2CD06505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4265005-E244-4FF8-87D5-617CE8269D2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915539352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D085F56-A488-4E6A-8A00-7CADA4DFF6CD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906F20-B972-49D1-8363-C03D24E3A08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34187012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43C77-F753-4A99-ADE4-91E1F743054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3235728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4403C7-0D68-44F3-8DC1-271B27C4AA38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55D6C2-F3C6-4A56-9088-1F05AD84054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60149262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1CF0D7-D298-4D37-A003-77FF1B56F18F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0F3BFC0-15F8-439D-BAF7-1241F6BD70F0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555620027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7887EB-01AA-40BD-91BD-940AE853AEFC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454604-D2B0-4624-9CE3-B25887E18235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76824362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8971082-A615-4E9C-AA11-30E9E0AAA965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4E39DFE-DA18-468D-B9CA-AE1381DC5AD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88241024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585788"/>
            <a:ext cx="1943100" cy="4143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85788"/>
            <a:ext cx="5676900" cy="4143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6CD97D9-1AB9-41D3-B6F8-EC25C400239A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4BD36-82CA-44F3-AF34-FD40F7B34A1C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764593255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BEFEB8-C2BB-415E-81C0-01F586402490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7B1AFE-FCE4-4038-96F3-B36A9ECA28DA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99871435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C8D7B06-7D6E-49BE-82F9-8DF86982A977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8E4CD9-0DE2-4050-97A3-F5A625A91747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818780837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74DBC4-CBB0-4120-8C03-2E96B9210760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DBD8DD-BD75-4B6C-ABDC-BF6D95C8BD7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622074487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2747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70E4EAC-A1BC-4538-9572-124E6F44BAB3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515F551-C109-4C19-94F8-D0AA6B415CA7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199989147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2DB713-A607-4216-B2D7-C86CFC353EE2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FB13598-A027-4605-871F-561C91F1CB21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93305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02EA9-4545-42F3-A799-749AA4182A5F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4422681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3F5E0F-7D4B-4B97-B7D0-935998AC6268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510EA35-FA0A-4E42-B32E-3627E6A6937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573183086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32595F0-3A39-40EA-81D1-D4FB841CDDB6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63F315-03FC-4E2E-8F36-B8D6B546D977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676879769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FB067D5-8396-4567-8AF7-A57A12E38875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A1BF835-8C26-4C84-9F22-504CD8E1E1C0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647827087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V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3966C1-693D-4D36-BBBB-CA7786D932FD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9427862-5648-46B0-80E9-7814AF4C022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50406140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14BB959-70F4-4AB6-89D4-E05D3F9B9DA0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2FC987D-C50F-4B23-845C-7A5BE1D33FCD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021105943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585788"/>
            <a:ext cx="1943100" cy="41433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V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585788"/>
            <a:ext cx="5676900" cy="41433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V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A10BC4C-BDE6-4B85-8FD7-EB2F64C59702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429D95-3FE4-41C7-97C9-3C3CE40FB9C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195093594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C3040-D23E-4CBD-93DB-FA1C1EC21D98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1391395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0C6109-C2FB-413F-93DF-E8B7D3F2EA5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80055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EEE67-685A-45F8-AB42-11FBC22911D7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951844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832DD-BDE7-4444-9592-4CBBD57A5E50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4056484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739C-709A-4456-8B66-A21FD8A5162B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3417494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8B15-DCB9-4C4C-8547-660BF86ED36E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  <p:extLst>
      <p:ext uri="{BB962C8B-B14F-4D97-AF65-F5344CB8AC3E}">
        <p14:creationId xmlns:p14="http://schemas.microsoft.com/office/powerpoint/2010/main" val="235741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D"/>
            </a:gs>
            <a:gs pos="100000">
              <a:srgbClr val="D6DA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Imagen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871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2877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VE" smtClean="0"/>
              <a:t>Haga clic para modificar el estilo de texto del patrón</a:t>
            </a:r>
          </a:p>
          <a:p>
            <a:pPr lvl="1"/>
            <a:r>
              <a:rPr lang="es-ES" altLang="es-VE" smtClean="0"/>
              <a:t>Segundo nivel</a:t>
            </a:r>
          </a:p>
          <a:p>
            <a:pPr lvl="2"/>
            <a:r>
              <a:rPr lang="es-ES" altLang="es-VE" smtClean="0"/>
              <a:t>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7813"/>
            <a:ext cx="865188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7E486CB-8F2B-4242-A86F-EB4B35710E12}" type="datetime1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627813"/>
            <a:ext cx="547370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627813"/>
            <a:ext cx="5143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7F96AAA-AFAA-458A-848D-B4C1BB31B864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  <p:pic>
        <p:nvPicPr>
          <p:cNvPr id="1035" name="Picture 11" descr="AIS_2015T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7988" y="5575300"/>
            <a:ext cx="1079500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55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B7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Cintillo_INPARQUES_Inferior_100a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5063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85788"/>
            <a:ext cx="7772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</a:p>
        </p:txBody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74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 Haga clic para modificar el estilo de texto del patrón</a:t>
            </a:r>
          </a:p>
          <a:p>
            <a:pPr lvl="1"/>
            <a:r>
              <a:rPr lang="es-ES" altLang="es-VE" smtClean="0"/>
              <a:t> Segundo nivel</a:t>
            </a:r>
          </a:p>
          <a:p>
            <a:pPr lvl="2"/>
            <a:r>
              <a:rPr lang="es-ES" altLang="es-VE" smtClean="0"/>
              <a:t> 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34175"/>
            <a:ext cx="865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80E4F8B-E406-4406-BDB3-59E0526B4E07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89F7901-61DD-4F70-961A-FC2947B7BE96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v"/>
        <a:defRPr sz="3200" b="1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Ø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ü"/>
        <a:defRPr sz="2400" b="1" kern="1200">
          <a:solidFill>
            <a:srgbClr val="FFE5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B7FFB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85788"/>
            <a:ext cx="7772400" cy="1190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Haga clic para modificar el estilo de título del patrón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27479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s-ES" altLang="es-VE" smtClean="0"/>
              <a:t> Haga clic para modificar el estilo de texto del patrón</a:t>
            </a:r>
          </a:p>
          <a:p>
            <a:pPr lvl="1"/>
            <a:r>
              <a:rPr lang="es-ES" altLang="es-VE" smtClean="0"/>
              <a:t> Segundo nivel</a:t>
            </a:r>
          </a:p>
          <a:p>
            <a:pPr lvl="2"/>
            <a:r>
              <a:rPr lang="es-ES" altLang="es-VE" smtClean="0"/>
              <a:t> Tercer nivel</a:t>
            </a:r>
          </a:p>
          <a:p>
            <a:pPr lvl="3"/>
            <a:r>
              <a:rPr lang="es-ES" altLang="es-VE" smtClean="0"/>
              <a:t>Cuarto nivel</a:t>
            </a:r>
          </a:p>
          <a:p>
            <a:pPr lvl="4"/>
            <a:r>
              <a:rPr lang="es-ES" altLang="es-VE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734175"/>
            <a:ext cx="865188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1" hangingPunct="1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B900772-D963-4126-95F1-38B711747B65}" type="datetimeFigureOut">
              <a:rPr lang="es-ES" altLang="es-VE"/>
              <a:pPr>
                <a:defRPr/>
              </a:pPr>
              <a:t>11/06/2015</a:t>
            </a:fld>
            <a:endParaRPr lang="es-ES" altLang="es-V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eaLnBrk="1" hangingPunct="1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s-ES" altLang="es-VE"/>
              <a:t>Recopilación: Miyel Rodríguez y Francisco Lau - Edición y Montaje: F. Lau  (Abril 2015)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 sz="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B86BB0C-F936-4B78-863D-B27E55F963C3}" type="slidenum">
              <a:rPr lang="es-ES" altLang="es-VE"/>
              <a:pPr>
                <a:defRPr/>
              </a:pPr>
              <a:t>‹Nº›</a:t>
            </a:fld>
            <a:endParaRPr lang="es-ES" altLang="es-V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CC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FFFF"/>
          </a:solidFill>
          <a:latin typeface="Tahom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v"/>
        <a:defRPr sz="3200" b="1" kern="1200">
          <a:solidFill>
            <a:srgbClr val="FFFF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Ø"/>
        <a:defRPr sz="2800" b="1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ü"/>
        <a:defRPr sz="2400" b="1" kern="1200">
          <a:solidFill>
            <a:srgbClr val="FFE5FF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Font typeface="Wingdings" panose="05000000000000000000" pitchFamily="2" charset="2"/>
        <a:buChar char="§"/>
        <a:defRPr sz="2000" b="1" kern="1200">
          <a:solidFill>
            <a:srgbClr val="CCFFFF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Char char="•"/>
        <a:defRPr sz="2000" b="1" kern="1200">
          <a:solidFill>
            <a:srgbClr val="FFFF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hyperlink" Target="http://www.literato.es/autor/kofi_annan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irisroa@cantv.net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Marcador de pie de página 2"/>
          <p:cNvSpPr txBox="1">
            <a:spLocks noGrp="1"/>
          </p:cNvSpPr>
          <p:nvPr/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 sz="800">
                <a:latin typeface="Arial" panose="020B0604020202020204" pitchFamily="34" charset="0"/>
              </a:rPr>
              <a:t>Recopilación: Miyel Rodríguez y Francisco Lau - Edición y Montaje: F. Lau  (Abril 2015) </a:t>
            </a:r>
          </a:p>
        </p:txBody>
      </p:sp>
      <p:sp>
        <p:nvSpPr>
          <p:cNvPr id="77827" name="Marcador de número de diapositiva 3"/>
          <p:cNvSpPr txBox="1">
            <a:spLocks noGrp="1"/>
          </p:cNvSpPr>
          <p:nvPr/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EF1CABA9-AB85-4D79-8EBC-A4089607F9B6}" type="slidenum">
              <a:rPr lang="es-ES" altLang="es-VE" sz="800">
                <a:latin typeface="Arial" panose="020B0604020202020204" pitchFamily="34" charset="0"/>
              </a:rPr>
              <a:pPr algn="r" eaLnBrk="1" hangingPunct="1"/>
              <a:t>1</a:t>
            </a:fld>
            <a:endParaRPr lang="es-ES" altLang="es-VE" sz="800">
              <a:latin typeface="Arial" panose="020B0604020202020204" pitchFamily="34" charset="0"/>
            </a:endParaRPr>
          </a:p>
        </p:txBody>
      </p:sp>
      <p:sp>
        <p:nvSpPr>
          <p:cNvPr id="77828" name="WordArt 9"/>
          <p:cNvSpPr>
            <a:spLocks noChangeArrowheads="1" noChangeShapeType="1" noTextEdit="1"/>
          </p:cNvSpPr>
          <p:nvPr/>
        </p:nvSpPr>
        <p:spPr bwMode="auto">
          <a:xfrm>
            <a:off x="3033713" y="207963"/>
            <a:ext cx="6005512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PROGRAMA DE FORMACIÓN DE</a:t>
            </a:r>
          </a:p>
          <a:p>
            <a:pPr algn="ctr"/>
            <a:r>
              <a:rPr lang="es-VE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PROMOTORES SOCIO-AMBIENTALES</a:t>
            </a:r>
          </a:p>
        </p:txBody>
      </p:sp>
      <p:sp>
        <p:nvSpPr>
          <p:cNvPr id="77829" name="WordArt 10"/>
          <p:cNvSpPr>
            <a:spLocks noChangeAspect="1" noChangeArrowheads="1" noChangeShapeType="1" noTextEdit="1"/>
          </p:cNvSpPr>
          <p:nvPr/>
        </p:nvSpPr>
        <p:spPr bwMode="auto">
          <a:xfrm>
            <a:off x="3206750" y="1520825"/>
            <a:ext cx="5673725" cy="311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6ª Cohorte - 1er Nivel - 2015 </a:t>
            </a:r>
          </a:p>
        </p:txBody>
      </p:sp>
      <p:sp>
        <p:nvSpPr>
          <p:cNvPr id="77830" name="WordArt 11"/>
          <p:cNvSpPr>
            <a:spLocks noChangeAspect="1" noChangeArrowheads="1" noChangeShapeType="1" noTextEdit="1"/>
          </p:cNvSpPr>
          <p:nvPr/>
        </p:nvSpPr>
        <p:spPr bwMode="auto">
          <a:xfrm>
            <a:off x="3033713" y="2192338"/>
            <a:ext cx="6016625" cy="949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75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Módulo IV: Legislación Ambiental</a:t>
            </a:r>
            <a:b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y sus Procedimientos</a:t>
            </a:r>
          </a:p>
        </p:txBody>
      </p:sp>
      <p:sp>
        <p:nvSpPr>
          <p:cNvPr id="77831" name="WordArt 17"/>
          <p:cNvSpPr>
            <a:spLocks noChangeArrowheads="1" noChangeShapeType="1" noTextEdit="1"/>
          </p:cNvSpPr>
          <p:nvPr/>
        </p:nvSpPr>
        <p:spPr bwMode="auto">
          <a:xfrm>
            <a:off x="3498850" y="3392488"/>
            <a:ext cx="5086350" cy="323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Viernes 12/06/2015  -  2:00 p.m.</a:t>
            </a:r>
          </a:p>
        </p:txBody>
      </p:sp>
      <p:sp>
        <p:nvSpPr>
          <p:cNvPr id="77832" name="WordArt 18"/>
          <p:cNvSpPr>
            <a:spLocks noChangeArrowheads="1" noChangeShapeType="1" noTextEdit="1"/>
          </p:cNvSpPr>
          <p:nvPr/>
        </p:nvSpPr>
        <p:spPr bwMode="auto">
          <a:xfrm>
            <a:off x="3240088" y="3968750"/>
            <a:ext cx="5603875" cy="3317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INPARQUES - Dirección Regional Lara</a:t>
            </a:r>
          </a:p>
        </p:txBody>
      </p:sp>
      <p:sp>
        <p:nvSpPr>
          <p:cNvPr id="77833" name="WordArt 20"/>
          <p:cNvSpPr>
            <a:spLocks noChangeArrowheads="1" noChangeShapeType="1" noTextEdit="1"/>
          </p:cNvSpPr>
          <p:nvPr/>
        </p:nvSpPr>
        <p:spPr bwMode="auto">
          <a:xfrm>
            <a:off x="3816350" y="4473575"/>
            <a:ext cx="4445000" cy="3032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0000CC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 panose="020B0A04020102020204" pitchFamily="34" charset="0"/>
              </a:rPr>
              <a:t>Barquisimeto, Lara, Venezuela</a:t>
            </a:r>
          </a:p>
        </p:txBody>
      </p:sp>
      <p:pic>
        <p:nvPicPr>
          <p:cNvPr id="77834" name="Picture 31" descr="Logo_RASGA_2014_5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6363"/>
            <a:ext cx="28384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7835" name="Group 37"/>
          <p:cNvGrpSpPr>
            <a:grpSpLocks/>
          </p:cNvGrpSpPr>
          <p:nvPr/>
        </p:nvGrpSpPr>
        <p:grpSpPr bwMode="auto">
          <a:xfrm>
            <a:off x="323850" y="5192713"/>
            <a:ext cx="8532813" cy="923925"/>
            <a:chOff x="181" y="3271"/>
            <a:chExt cx="5375" cy="582"/>
          </a:xfrm>
        </p:grpSpPr>
        <p:pic>
          <p:nvPicPr>
            <p:cNvPr id="77836" name="Picture 21" descr="LBEU2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6" y="3271"/>
              <a:ext cx="530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7" name="Picture 22" descr="logo_UNY_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3277"/>
              <a:ext cx="505" cy="5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8" name="Picture 23" descr="Hidrolara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7" y="3515"/>
              <a:ext cx="829" cy="3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39" name="Picture 24" descr="Logo_UCLA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" y="3271"/>
              <a:ext cx="463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0" name="Picture 25" descr="MP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" y="3282"/>
              <a:ext cx="594" cy="5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1" name="Picture 26" descr="zo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7" y="3510"/>
              <a:ext cx="1004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2" name="Picture 34" descr="logo_inparques_30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3" y="3271"/>
              <a:ext cx="503" cy="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843" name="Picture 36" descr="zoo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3516"/>
              <a:ext cx="1004" cy="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7844" name="Picture 38" descr="LOGO_IYS_es_Print_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2708275"/>
            <a:ext cx="19288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45" name="Picture 41" descr="AIL_ES_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3990975"/>
            <a:ext cx="1954212" cy="914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5"/>
          <p:cNvSpPr>
            <a:spLocks noChangeArrowheads="1"/>
          </p:cNvSpPr>
          <p:nvPr/>
        </p:nvSpPr>
        <p:spPr bwMode="auto">
          <a:xfrm>
            <a:off x="3348038" y="188913"/>
            <a:ext cx="2663825" cy="2160587"/>
          </a:xfrm>
          <a:prstGeom prst="wedgeRectCallout">
            <a:avLst>
              <a:gd name="adj1" fmla="val -6912"/>
              <a:gd name="adj2" fmla="val 62856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7411" name="AutoShape 7"/>
          <p:cNvSpPr>
            <a:spLocks noChangeArrowheads="1"/>
          </p:cNvSpPr>
          <p:nvPr/>
        </p:nvSpPr>
        <p:spPr bwMode="auto">
          <a:xfrm>
            <a:off x="179388" y="115888"/>
            <a:ext cx="2663825" cy="2089150"/>
          </a:xfrm>
          <a:prstGeom prst="wedgeRectCallout">
            <a:avLst>
              <a:gd name="adj1" fmla="val 36056"/>
              <a:gd name="adj2" fmla="val 7781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7412" name="AutoShape 8"/>
          <p:cNvSpPr>
            <a:spLocks noChangeArrowheads="1"/>
          </p:cNvSpPr>
          <p:nvPr/>
        </p:nvSpPr>
        <p:spPr bwMode="auto">
          <a:xfrm>
            <a:off x="6443663" y="188913"/>
            <a:ext cx="2520950" cy="2160587"/>
          </a:xfrm>
          <a:prstGeom prst="wedgeRectCallout">
            <a:avLst>
              <a:gd name="adj1" fmla="val -49620"/>
              <a:gd name="adj2" fmla="val 72116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2195513" y="2852738"/>
            <a:ext cx="4681537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1800" b="1">
                <a:latin typeface="Lucida Calligraphy" panose="03010101010101010101" pitchFamily="66" charset="0"/>
              </a:rPr>
              <a:t>Prohibición, regulación y control de las actividades degradantes del ambiente</a:t>
            </a:r>
          </a:p>
        </p:txBody>
      </p:sp>
      <p:pic>
        <p:nvPicPr>
          <p:cNvPr id="17414" name="Picture 10" descr="DCP_00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2449513" cy="1800225"/>
          </a:xfrm>
          <a:prstGeom prst="rect">
            <a:avLst/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250825" y="2492375"/>
            <a:ext cx="24495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VE" altLang="es-VE" sz="1200" b="1">
                <a:latin typeface="Arial" panose="020B0604020202020204" pitchFamily="34" charset="0"/>
              </a:rPr>
              <a:t>Deterioro del suelo</a:t>
            </a:r>
            <a:endParaRPr lang="es-ES" altLang="es-VE" sz="1200" b="1">
              <a:latin typeface="Arial" panose="020B0604020202020204" pitchFamily="34" charset="0"/>
            </a:endParaRPr>
          </a:p>
        </p:txBody>
      </p:sp>
      <p:sp>
        <p:nvSpPr>
          <p:cNvPr id="17416" name="Text Box 14"/>
          <p:cNvSpPr txBox="1">
            <a:spLocks noChangeArrowheads="1"/>
          </p:cNvSpPr>
          <p:nvPr/>
        </p:nvSpPr>
        <p:spPr bwMode="auto">
          <a:xfrm>
            <a:off x="4572000" y="2347913"/>
            <a:ext cx="1512888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VE" altLang="es-VE" sz="1200" b="1">
                <a:latin typeface="Arial" panose="020B0604020202020204" pitchFamily="34" charset="0"/>
              </a:rPr>
              <a:t>Deterioro del aire</a:t>
            </a:r>
            <a:endParaRPr lang="es-ES" altLang="es-VE" sz="1200" b="1">
              <a:latin typeface="Arial" panose="020B0604020202020204" pitchFamily="34" charset="0"/>
            </a:endParaRPr>
          </a:p>
        </p:txBody>
      </p:sp>
      <p:sp>
        <p:nvSpPr>
          <p:cNvPr id="17417" name="AutoShape 16"/>
          <p:cNvSpPr>
            <a:spLocks noChangeArrowheads="1"/>
          </p:cNvSpPr>
          <p:nvPr/>
        </p:nvSpPr>
        <p:spPr bwMode="auto">
          <a:xfrm>
            <a:off x="1835150" y="2708275"/>
            <a:ext cx="5329238" cy="1223963"/>
          </a:xfrm>
          <a:prstGeom prst="wedgeEllipseCallout">
            <a:avLst>
              <a:gd name="adj1" fmla="val -1000"/>
              <a:gd name="adj2" fmla="val 37287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7418" name="Text Box 18"/>
          <p:cNvSpPr txBox="1">
            <a:spLocks noChangeArrowheads="1"/>
          </p:cNvSpPr>
          <p:nvPr/>
        </p:nvSpPr>
        <p:spPr bwMode="auto">
          <a:xfrm>
            <a:off x="6877050" y="2492375"/>
            <a:ext cx="194468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VE" altLang="es-VE" sz="1200" b="1">
                <a:latin typeface="Arial" panose="020B0604020202020204" pitchFamily="34" charset="0"/>
              </a:rPr>
              <a:t>Deterioro del agua</a:t>
            </a:r>
            <a:endParaRPr lang="es-ES" altLang="es-VE" sz="1200" b="1">
              <a:latin typeface="Arial" panose="020B0604020202020204" pitchFamily="34" charset="0"/>
            </a:endParaRPr>
          </a:p>
        </p:txBody>
      </p:sp>
      <p:pic>
        <p:nvPicPr>
          <p:cNvPr id="17419" name="Picture 19" descr="IM0002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331788"/>
            <a:ext cx="23749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8" name="Picture 20" descr="incend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60350"/>
            <a:ext cx="23050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6" descr="DSCF14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149725"/>
            <a:ext cx="25908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2" name="Picture 27" descr="Tamarin fama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149725"/>
            <a:ext cx="2447925" cy="201612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23" name="AutoShape 31"/>
          <p:cNvSpPr>
            <a:spLocks noChangeArrowheads="1"/>
          </p:cNvSpPr>
          <p:nvPr/>
        </p:nvSpPr>
        <p:spPr bwMode="auto">
          <a:xfrm>
            <a:off x="3851275" y="3932238"/>
            <a:ext cx="1584325" cy="1368425"/>
          </a:xfrm>
          <a:custGeom>
            <a:avLst/>
            <a:gdLst>
              <a:gd name="T0" fmla="*/ 2147483646 w 21600"/>
              <a:gd name="T1" fmla="*/ 0 h 21600"/>
              <a:gd name="T2" fmla="*/ 0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lnTo>
                  <a:pt x="10800" y="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AR" altLang="es-VE" sz="1600">
                <a:latin typeface="Lucida Calligraphy" panose="03010101010101010101" pitchFamily="66" charset="0"/>
              </a:rPr>
              <a:t>inciden</a:t>
            </a:r>
            <a:endParaRPr lang="es-ES" altLang="es-VE" sz="1600"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547813" y="2852738"/>
            <a:ext cx="66960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s-ES" altLang="es-VE" sz="2000" b="1">
                <a:latin typeface="Lucida Calligraphy" panose="03010101010101010101" pitchFamily="66" charset="0"/>
              </a:rPr>
              <a:t>La investigación, desarrollo, promoción y formación del personal y comunidades para la conservación, defensa, mejoramiento del ambiente y los recursos naturales.</a:t>
            </a:r>
          </a:p>
        </p:txBody>
      </p:sp>
      <p:pic>
        <p:nvPicPr>
          <p:cNvPr id="18435" name="Picture 7" descr="2005_1216Imagen00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88913"/>
            <a:ext cx="3527425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 descr="DSC0049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0350"/>
            <a:ext cx="3095625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DSC008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4148138"/>
            <a:ext cx="36004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2411413" y="333375"/>
            <a:ext cx="612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2000" b="1">
                <a:latin typeface="Lucida Calligraphy" panose="03010101010101010101" pitchFamily="66" charset="0"/>
              </a:rPr>
              <a:t>Planificación y ordenación físico-espacial del territorio nacional.</a:t>
            </a:r>
          </a:p>
        </p:txBody>
      </p:sp>
      <p:sp>
        <p:nvSpPr>
          <p:cNvPr id="19459" name="Rectangle 7"/>
          <p:cNvSpPr>
            <a:spLocks noChangeArrowheads="1"/>
          </p:cNvSpPr>
          <p:nvPr/>
        </p:nvSpPr>
        <p:spPr bwMode="auto">
          <a:xfrm>
            <a:off x="574675" y="4813300"/>
            <a:ext cx="8569325" cy="103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s-ES" altLang="es-VE" sz="2000" b="1">
                <a:latin typeface="Lucida Calligraphy" panose="03010101010101010101" pitchFamily="66" charset="0"/>
              </a:rPr>
              <a:t>El inventario y la estadística de los recursos  naturales a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s-ES" altLang="es-VE" sz="2000" b="1">
                <a:latin typeface="Lucida Calligraphy" panose="03010101010101010101" pitchFamily="66" charset="0"/>
              </a:rPr>
              <a:t>través de la generación, recopilación y procesamiento de la 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s-ES" altLang="es-VE" sz="2000" b="1">
                <a:latin typeface="Lucida Calligraphy" panose="03010101010101010101" pitchFamily="66" charset="0"/>
              </a:rPr>
              <a:t>información básica </a:t>
            </a:r>
          </a:p>
        </p:txBody>
      </p:sp>
      <p:pic>
        <p:nvPicPr>
          <p:cNvPr id="19460" name="Picture 8" descr="CA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5763"/>
            <a:ext cx="2160588" cy="1344612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484313"/>
            <a:ext cx="208756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mun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412875"/>
            <a:ext cx="22320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1" descr="DSCF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3284538"/>
            <a:ext cx="1655762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2" descr="DSCF118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96975"/>
            <a:ext cx="1728787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1187450" y="2997200"/>
            <a:ext cx="669766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2400" b="1">
                <a:latin typeface="Lucida Calligraphy" panose="03010101010101010101" pitchFamily="66" charset="0"/>
              </a:rPr>
              <a:t> la evaluación del impacto sobre el ambiente</a:t>
            </a:r>
          </a:p>
        </p:txBody>
      </p:sp>
      <p:pic>
        <p:nvPicPr>
          <p:cNvPr id="20483" name="Picture 5" descr="Humanos_Relleno_2"/>
          <p:cNvPicPr>
            <a:picLocks noChangeAspect="1" noChangeArrowheads="1"/>
          </p:cNvPicPr>
          <p:nvPr/>
        </p:nvPicPr>
        <p:blipFill>
          <a:blip r:embed="rId2">
            <a:lum bright="-16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789363"/>
            <a:ext cx="6337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DCP_0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60350"/>
            <a:ext cx="5976937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5"/>
          <p:cNvSpPr>
            <a:spLocks noChangeArrowheads="1"/>
          </p:cNvSpPr>
          <p:nvPr/>
        </p:nvSpPr>
        <p:spPr bwMode="auto">
          <a:xfrm>
            <a:off x="1282700" y="260350"/>
            <a:ext cx="4824413" cy="72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s-ES" altLang="es-VE" sz="1800" b="1">
                <a:latin typeface="Lucida Calligraphy" panose="03010101010101010101" pitchFamily="66" charset="0"/>
              </a:rPr>
              <a:t>actividades de guardería ambiental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s-ES" altLang="es-VE" sz="1800" b="1">
                <a:latin typeface="Lucida Calligraphy" panose="03010101010101010101" pitchFamily="66" charset="0"/>
              </a:rPr>
              <a:t> y prevención de incendios forestales.</a:t>
            </a:r>
          </a:p>
        </p:txBody>
      </p:sp>
      <p:pic>
        <p:nvPicPr>
          <p:cNvPr id="21507" name="Picture 6" descr="SOLDI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114425"/>
            <a:ext cx="9366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7" descr="DSCF16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682625"/>
            <a:ext cx="3022600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8" descr="SOLDIER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1114425"/>
            <a:ext cx="7191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9" descr="DCP_00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3706813"/>
            <a:ext cx="3168650" cy="220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Text Box 10"/>
          <p:cNvSpPr txBox="1">
            <a:spLocks noChangeArrowheads="1"/>
          </p:cNvSpPr>
          <p:nvPr/>
        </p:nvSpPr>
        <p:spPr bwMode="auto">
          <a:xfrm>
            <a:off x="1258888" y="2986088"/>
            <a:ext cx="4321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2000" b="1">
                <a:latin typeface="Lucida Calligraphy" panose="03010101010101010101" pitchFamily="66" charset="0"/>
              </a:rPr>
              <a:t>regulación y otorgamiento de permisos y autorizaciones.</a:t>
            </a:r>
          </a:p>
        </p:txBody>
      </p:sp>
      <p:pic>
        <p:nvPicPr>
          <p:cNvPr id="16395" name="Picture 11" descr="DSC0117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51275"/>
            <a:ext cx="2951163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AutoShape 13"/>
          <p:cNvSpPr>
            <a:spLocks noChangeArrowheads="1"/>
          </p:cNvSpPr>
          <p:nvPr/>
        </p:nvSpPr>
        <p:spPr bwMode="auto">
          <a:xfrm>
            <a:off x="444500" y="260350"/>
            <a:ext cx="792163" cy="2519363"/>
          </a:xfrm>
          <a:prstGeom prst="curvedRightArrow">
            <a:avLst>
              <a:gd name="adj1" fmla="val 63607"/>
              <a:gd name="adj2" fmla="val 127214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21514" name="AutoShape 15"/>
          <p:cNvSpPr>
            <a:spLocks noChangeArrowheads="1"/>
          </p:cNvSpPr>
          <p:nvPr/>
        </p:nvSpPr>
        <p:spPr bwMode="auto">
          <a:xfrm>
            <a:off x="4940300" y="946150"/>
            <a:ext cx="576263" cy="1081088"/>
          </a:xfrm>
          <a:prstGeom prst="curvedRightArrow">
            <a:avLst>
              <a:gd name="adj1" fmla="val 37521"/>
              <a:gd name="adj2" fmla="val 75041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21515" name="AutoShape 17"/>
          <p:cNvSpPr>
            <a:spLocks noChangeArrowheads="1"/>
          </p:cNvSpPr>
          <p:nvPr/>
        </p:nvSpPr>
        <p:spPr bwMode="auto">
          <a:xfrm>
            <a:off x="3924300" y="4714875"/>
            <a:ext cx="1368425" cy="485775"/>
          </a:xfrm>
          <a:prstGeom prst="leftRightArrow">
            <a:avLst>
              <a:gd name="adj1" fmla="val 50000"/>
              <a:gd name="adj2" fmla="val 5634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21516" name="AutoShape 18"/>
          <p:cNvSpPr>
            <a:spLocks noChangeArrowheads="1"/>
          </p:cNvSpPr>
          <p:nvPr/>
        </p:nvSpPr>
        <p:spPr bwMode="auto">
          <a:xfrm>
            <a:off x="4356100" y="356235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tierr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457993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6011863" y="1917700"/>
            <a:ext cx="2755900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VE" sz="2400"/>
              <a:t>“La alegría de ver y entender es el más perfecto don de la naturaleza”. </a:t>
            </a:r>
            <a:br>
              <a:rPr lang="es-ES" altLang="es-VE" sz="2400"/>
            </a:br>
            <a:endParaRPr lang="es-ES" altLang="es-VE" sz="2400"/>
          </a:p>
          <a:p>
            <a:pPr algn="ctr"/>
            <a:r>
              <a:rPr lang="es-ES" altLang="es-VE"/>
              <a:t>ALBERT EINSTEIN</a:t>
            </a:r>
            <a:r>
              <a:rPr lang="es-ES" altLang="es-VE" sz="240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30325" y="188913"/>
            <a:ext cx="6481763" cy="641350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11111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PE" altLang="es-VE" b="1">
                <a:latin typeface="Tahoma" panose="020B0604030504040204" pitchFamily="34" charset="0"/>
              </a:rPr>
              <a:t>DIRECCIÓN ESTADAL DEL PODER POPULAR PARA ECOSOCIALISMO Y AGUAS</a:t>
            </a:r>
            <a:endParaRPr lang="es-ES" altLang="es-VE" b="1">
              <a:latin typeface="Tahoma" panose="020B0604030504040204" pitchFamily="34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95288" y="1196975"/>
            <a:ext cx="2160587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s-VE" altLang="es-VE">
              <a:latin typeface="Tahoma" panose="020B0604030504040204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250825" y="1125538"/>
            <a:ext cx="1979613" cy="503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ADM. PLANIF Y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 PRESUPUESTO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339975" y="1125538"/>
            <a:ext cx="2303463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COMUNICACIÓN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INTERINSTITUCIONAL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219700" y="2492375"/>
            <a:ext cx="2627313" cy="935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solidFill>
                  <a:srgbClr val="FF0000"/>
                </a:solidFill>
                <a:latin typeface="Tahoma" panose="020B0604030504040204" pitchFamily="34" charset="0"/>
              </a:rPr>
              <a:t>COORD. ORDENACIÓN Y </a:t>
            </a:r>
          </a:p>
          <a:p>
            <a:pPr algn="ctr" eaLnBrk="1" hangingPunct="1"/>
            <a:r>
              <a:rPr lang="es-PE" altLang="es-VE" sz="1600">
                <a:solidFill>
                  <a:srgbClr val="FF0000"/>
                </a:solidFill>
                <a:latin typeface="Tahoma" panose="020B0604030504040204" pitchFamily="34" charset="0"/>
              </a:rPr>
              <a:t>ADM  </a:t>
            </a:r>
          </a:p>
          <a:p>
            <a:pPr algn="ctr" eaLnBrk="1" hangingPunct="1"/>
            <a:r>
              <a:rPr lang="es-PE" altLang="es-VE" sz="1600">
                <a:solidFill>
                  <a:srgbClr val="FF0000"/>
                </a:solidFill>
                <a:latin typeface="Tahoma" panose="020B0604030504040204" pitchFamily="34" charset="0"/>
              </a:rPr>
              <a:t>AMBIENTAL</a:t>
            </a:r>
            <a:endParaRPr lang="es-ES" altLang="es-VE" sz="16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755650" y="2420938"/>
            <a:ext cx="1763713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COORD. GESTIÓN 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DE AGUAS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323850" y="3789363"/>
            <a:ext cx="2087563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UNIDAD ADM.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 DE PERMISIONES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948488" y="1196975"/>
            <a:ext cx="1909762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GUARDERÍA 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AMBIENTAL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4787900" y="1196975"/>
            <a:ext cx="2016125" cy="431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ASESORÍA LEGAL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63" name="Line 11"/>
          <p:cNvSpPr>
            <a:spLocks noChangeShapeType="1"/>
          </p:cNvSpPr>
          <p:nvPr/>
        </p:nvSpPr>
        <p:spPr bwMode="auto">
          <a:xfrm>
            <a:off x="4500563" y="765175"/>
            <a:ext cx="0" cy="21590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1258888" y="981075"/>
            <a:ext cx="7129462" cy="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1258888" y="981075"/>
            <a:ext cx="0" cy="144463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3419475" y="981075"/>
            <a:ext cx="0" cy="144463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67" name="Line 15"/>
          <p:cNvSpPr>
            <a:spLocks noChangeShapeType="1"/>
          </p:cNvSpPr>
          <p:nvPr/>
        </p:nvSpPr>
        <p:spPr bwMode="auto">
          <a:xfrm>
            <a:off x="5795963" y="981075"/>
            <a:ext cx="0" cy="287338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68" name="Line 16"/>
          <p:cNvSpPr>
            <a:spLocks noChangeShapeType="1"/>
          </p:cNvSpPr>
          <p:nvPr/>
        </p:nvSpPr>
        <p:spPr bwMode="auto">
          <a:xfrm>
            <a:off x="8388350" y="981075"/>
            <a:ext cx="0" cy="21590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69" name="Line 17"/>
          <p:cNvSpPr>
            <a:spLocks noChangeShapeType="1"/>
          </p:cNvSpPr>
          <p:nvPr/>
        </p:nvSpPr>
        <p:spPr bwMode="auto">
          <a:xfrm>
            <a:off x="4716463" y="981075"/>
            <a:ext cx="0" cy="1152525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70" name="Line 18"/>
          <p:cNvSpPr>
            <a:spLocks noChangeShapeType="1"/>
          </p:cNvSpPr>
          <p:nvPr/>
        </p:nvSpPr>
        <p:spPr bwMode="auto">
          <a:xfrm>
            <a:off x="1258888" y="2133600"/>
            <a:ext cx="5976937" cy="0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71" name="Line 19"/>
          <p:cNvSpPr>
            <a:spLocks noChangeShapeType="1"/>
          </p:cNvSpPr>
          <p:nvPr/>
        </p:nvSpPr>
        <p:spPr bwMode="auto">
          <a:xfrm>
            <a:off x="1258888" y="2133600"/>
            <a:ext cx="0" cy="287338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3132138" y="3789363"/>
            <a:ext cx="2665412" cy="7207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 b="1">
                <a:solidFill>
                  <a:srgbClr val="FF0000"/>
                </a:solidFill>
                <a:latin typeface="Tahoma" panose="020B0604030504040204" pitchFamily="34" charset="0"/>
              </a:rPr>
              <a:t>UNIDAD DE VIGILANCIA </a:t>
            </a:r>
          </a:p>
          <a:p>
            <a:pPr algn="ctr" eaLnBrk="1" hangingPunct="1"/>
            <a:r>
              <a:rPr lang="es-PE" altLang="es-VE" sz="1600" b="1">
                <a:solidFill>
                  <a:srgbClr val="FF0000"/>
                </a:solidFill>
                <a:latin typeface="Tahoma" panose="020B0604030504040204" pitchFamily="34" charset="0"/>
              </a:rPr>
              <a:t>Y CONTROL AMBIENTAL</a:t>
            </a:r>
            <a:endParaRPr lang="es-ES" altLang="es-VE" sz="1600" b="1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6300788" y="5013325"/>
            <a:ext cx="2160587" cy="6477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REDVIVA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323850" y="5157788"/>
            <a:ext cx="3024188" cy="5762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PROG. PROTECCIÓN Y CONTROL 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DE INCENDIOS FORESTALES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468313" y="4652963"/>
            <a:ext cx="2233612" cy="3587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FISCALIZACIÓN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6732588" y="3933825"/>
            <a:ext cx="1943100" cy="4333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CARTOGRAFÍA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>
            <a:off x="1476375" y="3644900"/>
            <a:ext cx="655161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8027988" y="3644900"/>
            <a:ext cx="0" cy="2889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>
            <a:off x="4716463" y="3644900"/>
            <a:ext cx="0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>
            <a:off x="2916238" y="3644900"/>
            <a:ext cx="0" cy="11525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1" name="Line 29"/>
          <p:cNvSpPr>
            <a:spLocks noChangeShapeType="1"/>
          </p:cNvSpPr>
          <p:nvPr/>
        </p:nvSpPr>
        <p:spPr bwMode="auto">
          <a:xfrm>
            <a:off x="6443663" y="3644900"/>
            <a:ext cx="0" cy="1368425"/>
          </a:xfrm>
          <a:prstGeom prst="line">
            <a:avLst/>
          </a:prstGeom>
          <a:noFill/>
          <a:ln w="6350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2" name="Rectangle 30"/>
          <p:cNvSpPr>
            <a:spLocks noChangeArrowheads="1"/>
          </p:cNvSpPr>
          <p:nvPr/>
        </p:nvSpPr>
        <p:spPr bwMode="auto">
          <a:xfrm>
            <a:off x="3924300" y="5084763"/>
            <a:ext cx="1800225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ÁREAS 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ADMINISTRATIVAS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83" name="Line 31"/>
          <p:cNvSpPr>
            <a:spLocks noChangeShapeType="1"/>
          </p:cNvSpPr>
          <p:nvPr/>
        </p:nvSpPr>
        <p:spPr bwMode="auto">
          <a:xfrm flipH="1">
            <a:off x="6084888" y="3644900"/>
            <a:ext cx="0" cy="1800225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4" name="Line 32"/>
          <p:cNvSpPr>
            <a:spLocks noChangeShapeType="1"/>
          </p:cNvSpPr>
          <p:nvPr/>
        </p:nvSpPr>
        <p:spPr bwMode="auto">
          <a:xfrm flipH="1">
            <a:off x="5724525" y="5445125"/>
            <a:ext cx="360363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5" name="Rectangle 33"/>
          <p:cNvSpPr>
            <a:spLocks noChangeArrowheads="1"/>
          </p:cNvSpPr>
          <p:nvPr/>
        </p:nvSpPr>
        <p:spPr bwMode="auto">
          <a:xfrm>
            <a:off x="2916238" y="2492375"/>
            <a:ext cx="1511300" cy="7921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CONSERVACIÓN</a:t>
            </a:r>
          </a:p>
          <a:p>
            <a:pPr algn="ctr" eaLnBrk="1" hangingPunct="1"/>
            <a:r>
              <a:rPr lang="es-PE" altLang="es-VE" sz="1600">
                <a:latin typeface="Tahoma" panose="020B0604030504040204" pitchFamily="34" charset="0"/>
              </a:rPr>
              <a:t> AMBIENTAL</a:t>
            </a:r>
            <a:endParaRPr lang="es-ES" altLang="es-VE" sz="1600">
              <a:latin typeface="Tahoma" panose="020B0604030504040204" pitchFamily="34" charset="0"/>
            </a:endParaRPr>
          </a:p>
        </p:txBody>
      </p:sp>
      <p:sp>
        <p:nvSpPr>
          <p:cNvPr id="23586" name="Line 34"/>
          <p:cNvSpPr>
            <a:spLocks noChangeShapeType="1"/>
          </p:cNvSpPr>
          <p:nvPr/>
        </p:nvSpPr>
        <p:spPr bwMode="auto">
          <a:xfrm>
            <a:off x="3635375" y="2133600"/>
            <a:ext cx="0" cy="358775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7" name="Line 35"/>
          <p:cNvSpPr>
            <a:spLocks noChangeShapeType="1"/>
          </p:cNvSpPr>
          <p:nvPr/>
        </p:nvSpPr>
        <p:spPr bwMode="auto">
          <a:xfrm>
            <a:off x="7235825" y="2133600"/>
            <a:ext cx="0" cy="358775"/>
          </a:xfrm>
          <a:prstGeom prst="line">
            <a:avLst/>
          </a:prstGeom>
          <a:noFill/>
          <a:ln w="9525">
            <a:solidFill>
              <a:srgbClr val="111111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8" name="Line 36"/>
          <p:cNvSpPr>
            <a:spLocks noChangeShapeType="1"/>
          </p:cNvSpPr>
          <p:nvPr/>
        </p:nvSpPr>
        <p:spPr bwMode="auto">
          <a:xfrm>
            <a:off x="5795963" y="3429000"/>
            <a:ext cx="0" cy="2159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89" name="Line 37"/>
          <p:cNvSpPr>
            <a:spLocks noChangeShapeType="1"/>
          </p:cNvSpPr>
          <p:nvPr/>
        </p:nvSpPr>
        <p:spPr bwMode="auto">
          <a:xfrm>
            <a:off x="1476375" y="3644900"/>
            <a:ext cx="0" cy="144463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90" name="Line 38"/>
          <p:cNvSpPr>
            <a:spLocks noChangeShapeType="1"/>
          </p:cNvSpPr>
          <p:nvPr/>
        </p:nvSpPr>
        <p:spPr bwMode="auto">
          <a:xfrm flipH="1">
            <a:off x="2700338" y="4797425"/>
            <a:ext cx="2159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2916238" y="4725988"/>
            <a:ext cx="0" cy="4318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754063" y="1412875"/>
            <a:ext cx="7391400" cy="11922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VE" altLang="es-VE" sz="1600">
                <a:solidFill>
                  <a:schemeClr val="bg1"/>
                </a:solidFill>
                <a:latin typeface="Lucida Calligraphy" panose="03010101010101010101" pitchFamily="66" charset="0"/>
              </a:rPr>
              <a:t>ES LA RESPUESTA QUE “TODOS” DAMOS AL MANDATO DEL ART. 127 C</a:t>
            </a:r>
            <a:r>
              <a:rPr lang="es-VE" altLang="es-VE" sz="1600" i="1">
                <a:solidFill>
                  <a:schemeClr val="bg1"/>
                </a:solidFill>
                <a:latin typeface="Lucida Calligraphy" panose="03010101010101010101" pitchFamily="66" charset="0"/>
              </a:rPr>
              <a:t>ONSTITUCIÓN DE LA REPÚBLICA BOLIVARIANA DE VENEZUELA</a:t>
            </a:r>
            <a:r>
              <a:rPr lang="es-VE" altLang="es-VE" sz="1600">
                <a:solidFill>
                  <a:schemeClr val="bg1"/>
                </a:solidFill>
                <a:latin typeface="Lucida Calligraphy" panose="03010101010101010101" pitchFamily="66" charset="0"/>
              </a:rPr>
              <a:t>.  </a:t>
            </a:r>
            <a:r>
              <a:rPr lang="es-VE" altLang="es-VE" sz="1600" b="1">
                <a:solidFill>
                  <a:schemeClr val="bg1"/>
                </a:solidFill>
                <a:latin typeface="Lucida Calligraphy" panose="03010101010101010101" pitchFamily="66" charset="0"/>
              </a:rPr>
              <a:t>“</a:t>
            </a:r>
            <a:r>
              <a:rPr lang="es-VE" altLang="es-VE" sz="1600" b="1" u="sng">
                <a:solidFill>
                  <a:schemeClr val="bg1"/>
                </a:solidFill>
                <a:latin typeface="Lucida Calligraphy" panose="03010101010101010101" pitchFamily="66" charset="0"/>
              </a:rPr>
              <a:t>PROTECCIÓN AMBIENTAL</a:t>
            </a:r>
            <a:r>
              <a:rPr lang="es-VE" altLang="es-VE" sz="1600" b="1">
                <a:solidFill>
                  <a:schemeClr val="bg1"/>
                </a:solidFill>
                <a:latin typeface="Lucida Calligraphy" panose="03010101010101010101" pitchFamily="66" charset="0"/>
              </a:rPr>
              <a:t>”</a:t>
            </a:r>
            <a:r>
              <a:rPr lang="es-VE" altLang="es-VE" sz="1600">
                <a:solidFill>
                  <a:schemeClr val="bg1"/>
                </a:solidFill>
                <a:latin typeface="Lucida Calligraphy" panose="03010101010101010101" pitchFamily="66" charset="0"/>
              </a:rPr>
              <a:t>.</a:t>
            </a:r>
            <a:r>
              <a:rPr lang="es-ES" altLang="es-VE" sz="1600">
                <a:solidFill>
                  <a:srgbClr val="008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39850" y="260350"/>
            <a:ext cx="6400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VE" altLang="es-VE" sz="2400" b="1">
                <a:latin typeface="Lucida Calligraphy" panose="03010101010101010101" pitchFamily="66" charset="0"/>
              </a:rPr>
              <a:t>¿ QUÉ ES VIGILANCIA, CONTROL </a:t>
            </a:r>
          </a:p>
          <a:p>
            <a:pPr algn="ctr" eaLnBrk="1" hangingPunct="1">
              <a:spcBef>
                <a:spcPct val="50000"/>
              </a:spcBef>
            </a:pPr>
            <a:r>
              <a:rPr lang="es-VE" altLang="es-VE" sz="2400" b="1">
                <a:latin typeface="Lucida Calligraphy" panose="03010101010101010101" pitchFamily="66" charset="0"/>
              </a:rPr>
              <a:t>Y GUARDERÍA AMBIENTAL?</a:t>
            </a:r>
            <a:endParaRPr lang="es-ES" altLang="es-VE" sz="2400" b="1">
              <a:latin typeface="Lucida Calligraphy" panose="03010101010101010101" pitchFamily="6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2625" y="2709863"/>
            <a:ext cx="7634288" cy="283845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62000" algn="l"/>
              </a:tabLst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62000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47625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62000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66675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76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857250" indent="1905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1314450" indent="190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1771650" indent="190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228850" indent="190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2686050" indent="1905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762000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altLang="es-VE" sz="1800" b="1">
                <a:latin typeface="Lucida Calligraphy" panose="03010101010101010101" pitchFamily="66" charset="0"/>
              </a:rPr>
              <a:t>Artículo 127.</a:t>
            </a:r>
            <a:r>
              <a:rPr lang="es-ES" altLang="es-VE" sz="1800">
                <a:latin typeface="Lucida Calligraphy" panose="03010101010101010101" pitchFamily="66" charset="0"/>
              </a:rPr>
              <a:t> </a:t>
            </a:r>
            <a:r>
              <a:rPr lang="es-ES" altLang="es-VE" sz="1800" u="sng">
                <a:latin typeface="Lucida Calligraphy" panose="03010101010101010101" pitchFamily="66" charset="0"/>
              </a:rPr>
              <a:t>Es un derecho y un deber de cada generación </a:t>
            </a:r>
            <a:r>
              <a:rPr lang="es-ES" altLang="es-VE" sz="1800" b="1" u="sng">
                <a:latin typeface="Lucida Calligraphy" panose="03010101010101010101" pitchFamily="66" charset="0"/>
              </a:rPr>
              <a:t>proteger</a:t>
            </a:r>
            <a:r>
              <a:rPr lang="es-ES" altLang="es-VE" sz="1800" u="sng">
                <a:latin typeface="Lucida Calligraphy" panose="03010101010101010101" pitchFamily="66" charset="0"/>
              </a:rPr>
              <a:t> y mantener el ambiente en beneficio de sí misma y del mundo futuro.</a:t>
            </a:r>
            <a:r>
              <a:rPr lang="es-ES" altLang="es-VE" sz="1800">
                <a:latin typeface="Lucida Calligraphy" panose="03010101010101010101" pitchFamily="66" charset="0"/>
              </a:rPr>
              <a:t> Toda persona tiene derecho individual y colectivamente a disfrutar de una vida y de un ambiente seguro, sano y ecológicamente equilibrado. El Estado </a:t>
            </a:r>
            <a:r>
              <a:rPr lang="es-ES" altLang="es-VE" sz="1800" b="1">
                <a:latin typeface="Lucida Calligraphy" panose="03010101010101010101" pitchFamily="66" charset="0"/>
              </a:rPr>
              <a:t>protegerá</a:t>
            </a:r>
            <a:r>
              <a:rPr lang="es-ES" altLang="es-VE" sz="1800">
                <a:latin typeface="Lucida Calligraphy" panose="03010101010101010101" pitchFamily="66" charset="0"/>
              </a:rPr>
              <a:t> el ambiente, la diversidad biológica, genética, los procesos ecológicos, los parques nacionales y monumentos naturales y demás áreas de especial importancia ecológica. El genoma de los seres vivos no podrá ser patentado, y la ley que se refiera a los principios bioéticos regulará la materia.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898525" y="188913"/>
            <a:ext cx="73453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" altLang="es-VE" sz="2400" b="1">
                <a:solidFill>
                  <a:srgbClr val="FF0000"/>
                </a:solidFill>
                <a:latin typeface="Lucida Calligraphy" panose="03010101010101010101" pitchFamily="66" charset="0"/>
              </a:rPr>
              <a:t>PROGRAMA DE VIGILANCIA Y CONTROL AMBIENTAL TIENE LA RESPONSABILIDAD DE</a:t>
            </a:r>
          </a:p>
        </p:txBody>
      </p:sp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132138" y="1628775"/>
            <a:ext cx="3036887" cy="1379538"/>
          </a:xfrm>
          <a:prstGeom prst="rect">
            <a:avLst/>
          </a:prstGeom>
          <a:gradFill rotWithShape="1">
            <a:gsLst>
              <a:gs pos="0">
                <a:srgbClr val="FFB13B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FFB13B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latin typeface="Lucida Calligraphy" panose="03010101010101010101" pitchFamily="66" charset="0"/>
              </a:rPr>
              <a:t>Prevenir o minimizar 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latin typeface="Lucida Calligraphy" panose="03010101010101010101" pitchFamily="66" charset="0"/>
              </a:rPr>
              <a:t>deterioro de los recursos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latin typeface="Lucida Calligraphy" panose="03010101010101010101" pitchFamily="66" charset="0"/>
              </a:rPr>
              <a:t>naturales y la degradación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latin typeface="Lucida Calligraphy" panose="03010101010101010101" pitchFamily="66" charset="0"/>
              </a:rPr>
              <a:t>del ambiente</a:t>
            </a:r>
          </a:p>
        </p:txBody>
      </p:sp>
      <p:sp>
        <p:nvSpPr>
          <p:cNvPr id="26628" name="Rectangle 7"/>
          <p:cNvSpPr>
            <a:spLocks noChangeArrowheads="1"/>
          </p:cNvSpPr>
          <p:nvPr/>
        </p:nvSpPr>
        <p:spPr bwMode="auto">
          <a:xfrm>
            <a:off x="396875" y="3576638"/>
            <a:ext cx="4032250" cy="1676400"/>
          </a:xfrm>
          <a:prstGeom prst="rect">
            <a:avLst/>
          </a:prstGeom>
          <a:gradFill rotWithShape="1">
            <a:gsLst>
              <a:gs pos="0">
                <a:srgbClr val="FFD699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FFD699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latin typeface="Lucida Calligraphy" panose="03010101010101010101" pitchFamily="66" charset="0"/>
              </a:rPr>
              <a:t>Vigilando, supervisando</a:t>
            </a:r>
            <a:br>
              <a:rPr lang="es-ES" altLang="es-VE" sz="1800">
                <a:latin typeface="Lucida Calligraphy" panose="03010101010101010101" pitchFamily="66" charset="0"/>
              </a:rPr>
            </a:br>
            <a:r>
              <a:rPr lang="es-ES" altLang="es-VE" sz="1800">
                <a:latin typeface="Lucida Calligraphy" panose="03010101010101010101" pitchFamily="66" charset="0"/>
              </a:rPr>
              <a:t>y controlando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latin typeface="Lucida Calligraphy" panose="03010101010101010101" pitchFamily="66" charset="0"/>
              </a:rPr>
              <a:t>su uso y aprovechamiento en el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latin typeface="Lucida Calligraphy" panose="03010101010101010101" pitchFamily="66" charset="0"/>
              </a:rPr>
              <a:t>marco del desarrollo sustentable</a:t>
            </a:r>
          </a:p>
        </p:txBody>
      </p:sp>
      <p:sp>
        <p:nvSpPr>
          <p:cNvPr id="26629" name="Rectangle 8"/>
          <p:cNvSpPr>
            <a:spLocks noChangeArrowheads="1"/>
          </p:cNvSpPr>
          <p:nvPr/>
        </p:nvSpPr>
        <p:spPr bwMode="auto">
          <a:xfrm>
            <a:off x="4873625" y="3500438"/>
            <a:ext cx="4019550" cy="1905000"/>
          </a:xfrm>
          <a:prstGeom prst="rect">
            <a:avLst/>
          </a:prstGeom>
          <a:gradFill rotWithShape="1">
            <a:gsLst>
              <a:gs pos="0">
                <a:srgbClr val="FFC36A"/>
              </a:gs>
              <a:gs pos="100000">
                <a:srgbClr val="FF9900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FFC36A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/>
              <a:t>De acuerdo a la normativa legal y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/>
              <a:t>disposiciones técnicas establecidas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/>
              <a:t>en materia legal</a:t>
            </a:r>
          </a:p>
        </p:txBody>
      </p:sp>
      <p:sp>
        <p:nvSpPr>
          <p:cNvPr id="26630" name="AutoShape 11"/>
          <p:cNvSpPr>
            <a:spLocks noChangeArrowheads="1"/>
          </p:cNvSpPr>
          <p:nvPr/>
        </p:nvSpPr>
        <p:spPr bwMode="auto">
          <a:xfrm>
            <a:off x="4187825" y="5481638"/>
            <a:ext cx="574675" cy="585787"/>
          </a:xfrm>
          <a:prstGeom prst="downArrow">
            <a:avLst>
              <a:gd name="adj1" fmla="val 50000"/>
              <a:gd name="adj2" fmla="val 25483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/>
          <p:cNvSpPr>
            <a:spLocks noChangeArrowheads="1"/>
          </p:cNvSpPr>
          <p:nvPr/>
        </p:nvSpPr>
        <p:spPr bwMode="auto">
          <a:xfrm>
            <a:off x="1258888" y="1773238"/>
            <a:ext cx="6829425" cy="39592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50000">
                <a:srgbClr val="FFE3B8"/>
              </a:gs>
              <a:gs pos="100000">
                <a:srgbClr val="FF9900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FF99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1800"/>
              <a:t>    </a:t>
            </a:r>
            <a:r>
              <a:rPr lang="es-ES" altLang="es-VE" sz="1800" b="1">
                <a:latin typeface="Lucida Calligraphy" panose="03010101010101010101" pitchFamily="66" charset="0"/>
              </a:rPr>
              <a:t>Para ello desarrolla una gestión de carácter preventivo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latin typeface="Lucida Calligraphy" panose="03010101010101010101" pitchFamily="66" charset="0"/>
              </a:rPr>
              <a:t>            en todo el territorio nacional a través de: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es-ES" altLang="es-VE" sz="1800" b="1">
              <a:latin typeface="Lucida Calligraphy" panose="03010101010101010101" pitchFamily="66" charset="0"/>
            </a:endParaRP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altLang="es-VE" sz="1800"/>
              <a:t> Participación de la comunidad organizada en labores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1800"/>
              <a:t>  de guardería ambiental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VE" sz="1800"/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altLang="es-VE" sz="1800"/>
              <a:t> Supervisando actividades susceptibles de degradar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1800"/>
              <a:t>   el ambiente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s-ES" altLang="es-VE" sz="1800"/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r>
              <a:rPr lang="es-ES" altLang="es-VE" sz="1800"/>
              <a:t> Asegurando la reparación y resarcimiento de los daños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1800"/>
              <a:t>  ocasionados al mismo</a:t>
            </a:r>
          </a:p>
          <a:p>
            <a:pPr algn="just" eaLnBrk="1" hangingPunct="1">
              <a:spcBef>
                <a:spcPct val="0"/>
              </a:spcBef>
              <a:buFontTx/>
              <a:buChar char="•"/>
            </a:pPr>
            <a:endParaRPr lang="es-ES" altLang="es-VE" sz="1800"/>
          </a:p>
        </p:txBody>
      </p:sp>
      <p:sp>
        <p:nvSpPr>
          <p:cNvPr id="27651" name="AutoShape 6"/>
          <p:cNvSpPr>
            <a:spLocks noChangeArrowheads="1"/>
          </p:cNvSpPr>
          <p:nvPr/>
        </p:nvSpPr>
        <p:spPr bwMode="auto">
          <a:xfrm>
            <a:off x="4356100" y="549275"/>
            <a:ext cx="576263" cy="935038"/>
          </a:xfrm>
          <a:prstGeom prst="downArrow">
            <a:avLst>
              <a:gd name="adj1" fmla="val 50000"/>
              <a:gd name="adj2" fmla="val 40565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  <a:contourClr>
              <a:srgbClr val="FF00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Marcador de pie de página 2"/>
          <p:cNvSpPr txBox="1">
            <a:spLocks noGrp="1"/>
          </p:cNvSpPr>
          <p:nvPr/>
        </p:nvSpPr>
        <p:spPr bwMode="auto">
          <a:xfrm>
            <a:off x="2916238" y="6734175"/>
            <a:ext cx="54737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 sz="800">
                <a:solidFill>
                  <a:schemeClr val="bg1"/>
                </a:solidFill>
                <a:latin typeface="Arial" panose="020B0604020202020204" pitchFamily="34" charset="0"/>
              </a:rPr>
              <a:t>Recopilación: Miyel Rodríguez y Francisco Lau - Edición y Montaje: F. Lau  (Abril 2015) </a:t>
            </a:r>
          </a:p>
        </p:txBody>
      </p:sp>
      <p:sp>
        <p:nvSpPr>
          <p:cNvPr id="80899" name="Marcador de número de diapositiva 3"/>
          <p:cNvSpPr txBox="1">
            <a:spLocks noGrp="1"/>
          </p:cNvSpPr>
          <p:nvPr/>
        </p:nvSpPr>
        <p:spPr bwMode="auto">
          <a:xfrm>
            <a:off x="8629650" y="6734175"/>
            <a:ext cx="514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AD2C767C-3144-489D-99A4-273E9ED0EFE6}" type="slidenum">
              <a:rPr lang="es-ES" altLang="es-VE" sz="800">
                <a:solidFill>
                  <a:schemeClr val="bg1"/>
                </a:solidFill>
                <a:latin typeface="Arial" panose="020B0604020202020204" pitchFamily="34" charset="0"/>
              </a:rPr>
              <a:pPr algn="r" eaLnBrk="1" hangingPunct="1"/>
              <a:t>2</a:t>
            </a:fld>
            <a:endParaRPr lang="es-ES" altLang="es-VE" sz="8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0900" name="WordArt 3"/>
          <p:cNvSpPr>
            <a:spLocks noChangeArrowheads="1" noChangeShapeType="1" noTextEdit="1"/>
          </p:cNvSpPr>
          <p:nvPr/>
        </p:nvSpPr>
        <p:spPr bwMode="auto">
          <a:xfrm>
            <a:off x="2286000" y="1700213"/>
            <a:ext cx="460692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latin typeface="Arial Black" panose="020B0A04020102020204" pitchFamily="34" charset="0"/>
              </a:rPr>
              <a:t>Actividad Nº 18</a:t>
            </a:r>
          </a:p>
        </p:txBody>
      </p:sp>
      <p:sp>
        <p:nvSpPr>
          <p:cNvPr id="80901" name="WordArt 4"/>
          <p:cNvSpPr>
            <a:spLocks noChangeArrowheads="1" noChangeShapeType="1" noTextEdit="1"/>
          </p:cNvSpPr>
          <p:nvPr/>
        </p:nvSpPr>
        <p:spPr bwMode="auto">
          <a:xfrm>
            <a:off x="1547813" y="5478463"/>
            <a:ext cx="6048375" cy="469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CCFF"/>
                </a:solidFill>
                <a:latin typeface="Arial Black" panose="020B0A04020102020204" pitchFamily="34" charset="0"/>
              </a:rPr>
              <a:t>Facilitador: Francisco Rodríguez</a:t>
            </a:r>
          </a:p>
        </p:txBody>
      </p:sp>
      <p:sp>
        <p:nvSpPr>
          <p:cNvPr id="80902" name="WordArt 4"/>
          <p:cNvSpPr>
            <a:spLocks noChangeArrowheads="1" noChangeShapeType="1" noTextEdit="1"/>
          </p:cNvSpPr>
          <p:nvPr/>
        </p:nvSpPr>
        <p:spPr bwMode="auto">
          <a:xfrm>
            <a:off x="1116013" y="2997200"/>
            <a:ext cx="69119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s-VE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Vigilancia, Control</a:t>
            </a:r>
          </a:p>
          <a:p>
            <a:pPr algn="ctr"/>
            <a:r>
              <a:rPr lang="es-VE" b="1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y Guardería Ambiental</a:t>
            </a:r>
          </a:p>
        </p:txBody>
      </p:sp>
      <p:sp>
        <p:nvSpPr>
          <p:cNvPr id="80903" name="WordArt 11"/>
          <p:cNvSpPr>
            <a:spLocks noChangeAspect="1" noChangeArrowheads="1" noChangeShapeType="1" noTextEdit="1"/>
          </p:cNvSpPr>
          <p:nvPr/>
        </p:nvSpPr>
        <p:spPr bwMode="auto">
          <a:xfrm>
            <a:off x="1589088" y="200025"/>
            <a:ext cx="6016625" cy="7794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875"/>
              </a:avLst>
            </a:prstTxWarp>
          </a:bodyPr>
          <a:lstStyle/>
          <a:p>
            <a:pPr algn="ctr"/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Módulo IV: Legislación Ambiental</a:t>
            </a:r>
            <a:b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</a:br>
            <a:r>
              <a:rPr lang="es-VE" sz="1600" b="1" kern="10">
                <a:ln w="12700" algn="ctr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0000CC"/>
                </a:solidFill>
                <a:latin typeface="Arial Black" panose="020B0A04020102020204" pitchFamily="34" charset="0"/>
              </a:rPr>
              <a:t>y sus Procedimientos</a:t>
            </a:r>
          </a:p>
        </p:txBody>
      </p:sp>
      <p:pic>
        <p:nvPicPr>
          <p:cNvPr id="80904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8238"/>
            <a:ext cx="9144000" cy="64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1257300" y="981075"/>
            <a:ext cx="6629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s-ES_tradnl" altLang="es-VE" sz="24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anose="03010101010101010101" pitchFamily="66" charset="0"/>
              </a:rPr>
              <a:t>Mecanismos de Control</a:t>
            </a:r>
            <a:r>
              <a:rPr lang="es-ES_tradnl" altLang="es-VE" sz="3200" b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anose="03010101010101010101" pitchFamily="66" charset="0"/>
              </a:rPr>
              <a:t> </a:t>
            </a:r>
            <a:endParaRPr lang="es-ES" altLang="es-VE" sz="3200" b="1" smtClean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Calligraphy" panose="03010101010101010101" pitchFamily="66" charset="0"/>
            </a:endParaRPr>
          </a:p>
        </p:txBody>
      </p:sp>
      <p:sp>
        <p:nvSpPr>
          <p:cNvPr id="28675" name="Text Box 20"/>
          <p:cNvSpPr txBox="1">
            <a:spLocks noChangeArrowheads="1"/>
          </p:cNvSpPr>
          <p:nvPr/>
        </p:nvSpPr>
        <p:spPr bwMode="auto">
          <a:xfrm>
            <a:off x="838200" y="2205038"/>
            <a:ext cx="3429000" cy="366712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F3F9E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VE" sz="1800" b="1"/>
              <a:t>Vigilancia Ambiental</a:t>
            </a:r>
            <a:endParaRPr lang="es-ES" altLang="es-VE" sz="1800" b="1"/>
          </a:p>
        </p:txBody>
      </p:sp>
      <p:sp>
        <p:nvSpPr>
          <p:cNvPr id="28676" name="Text Box 21"/>
          <p:cNvSpPr txBox="1">
            <a:spLocks noChangeArrowheads="1"/>
          </p:cNvSpPr>
          <p:nvPr/>
        </p:nvSpPr>
        <p:spPr bwMode="auto">
          <a:xfrm>
            <a:off x="2112963" y="2924175"/>
            <a:ext cx="4114800" cy="366713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ECF6D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VE" sz="1800" b="1"/>
              <a:t>Guardería Ambiental</a:t>
            </a:r>
            <a:endParaRPr lang="es-ES" altLang="es-VE" sz="1800" b="1"/>
          </a:p>
        </p:txBody>
      </p:sp>
      <p:sp>
        <p:nvSpPr>
          <p:cNvPr id="28677" name="Text Box 22"/>
          <p:cNvSpPr txBox="1">
            <a:spLocks noChangeArrowheads="1"/>
          </p:cNvSpPr>
          <p:nvPr/>
        </p:nvSpPr>
        <p:spPr bwMode="auto">
          <a:xfrm>
            <a:off x="2736850" y="3716338"/>
            <a:ext cx="4572000" cy="366712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ECF6D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VE" sz="1800" b="1"/>
              <a:t>Supervisión Ambiental</a:t>
            </a:r>
            <a:endParaRPr lang="es-ES" altLang="es-VE" sz="1800" b="1"/>
          </a:p>
        </p:txBody>
      </p:sp>
      <p:sp>
        <p:nvSpPr>
          <p:cNvPr id="28678" name="Text Box 23"/>
          <p:cNvSpPr txBox="1">
            <a:spLocks noChangeArrowheads="1"/>
          </p:cNvSpPr>
          <p:nvPr/>
        </p:nvSpPr>
        <p:spPr bwMode="auto">
          <a:xfrm>
            <a:off x="3910013" y="4437063"/>
            <a:ext cx="4191000" cy="366712"/>
          </a:xfrm>
          <a:prstGeom prst="rect">
            <a:avLst/>
          </a:prstGeom>
          <a:gradFill rotWithShape="0">
            <a:gsLst>
              <a:gs pos="0">
                <a:srgbClr val="99CC00"/>
              </a:gs>
              <a:gs pos="100000">
                <a:srgbClr val="E9F4C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VE" sz="1800" b="1"/>
              <a:t>Fiscalización Ambiental</a:t>
            </a:r>
            <a:endParaRPr lang="es-ES" altLang="es-VE" sz="18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6"/>
          <p:cNvSpPr txBox="1">
            <a:spLocks noChangeArrowheads="1"/>
          </p:cNvSpPr>
          <p:nvPr/>
        </p:nvSpPr>
        <p:spPr bwMode="auto">
          <a:xfrm>
            <a:off x="468313" y="549275"/>
            <a:ext cx="822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VE" sz="1800" b="1"/>
              <a:t>MECANISMOS DE CONTROL EN EL ÁMBITO ADMINISTRATIVO</a:t>
            </a:r>
            <a:endParaRPr lang="es-ES" altLang="es-VE" sz="1800" b="1"/>
          </a:p>
        </p:txBody>
      </p:sp>
      <p:sp>
        <p:nvSpPr>
          <p:cNvPr id="30723" name="Text Box 19"/>
          <p:cNvSpPr txBox="1">
            <a:spLocks noChangeArrowheads="1"/>
          </p:cNvSpPr>
          <p:nvPr/>
        </p:nvSpPr>
        <p:spPr bwMode="auto">
          <a:xfrm>
            <a:off x="914400" y="1131888"/>
            <a:ext cx="1447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VE" sz="2000" b="1">
                <a:solidFill>
                  <a:srgbClr val="008000"/>
                </a:solidFill>
              </a:rPr>
              <a:t>Vigilancia Ambiental</a:t>
            </a:r>
            <a:endParaRPr lang="es-ES" altLang="es-VE" sz="2000" b="1">
              <a:solidFill>
                <a:srgbClr val="008000"/>
              </a:solidFill>
            </a:endParaRPr>
          </a:p>
        </p:txBody>
      </p:sp>
      <p:sp>
        <p:nvSpPr>
          <p:cNvPr id="30724" name="Text Box 20"/>
          <p:cNvSpPr txBox="1">
            <a:spLocks noChangeArrowheads="1"/>
          </p:cNvSpPr>
          <p:nvPr/>
        </p:nvSpPr>
        <p:spPr bwMode="auto">
          <a:xfrm>
            <a:off x="2555875" y="126365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400"/>
              <a:t>GUARDERIA AMBIENTAL</a:t>
            </a:r>
          </a:p>
        </p:txBody>
      </p:sp>
      <p:sp>
        <p:nvSpPr>
          <p:cNvPr id="30725" name="Text Box 21"/>
          <p:cNvSpPr txBox="1">
            <a:spLocks noChangeArrowheads="1"/>
          </p:cNvSpPr>
          <p:nvPr/>
        </p:nvSpPr>
        <p:spPr bwMode="auto">
          <a:xfrm>
            <a:off x="4500563" y="1263650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400"/>
              <a:t>FISCALIZACIONAMBIENTAL</a:t>
            </a:r>
          </a:p>
        </p:txBody>
      </p:sp>
      <p:sp>
        <p:nvSpPr>
          <p:cNvPr id="30726" name="Text Box 22"/>
          <p:cNvSpPr txBox="1">
            <a:spLocks noChangeArrowheads="1"/>
          </p:cNvSpPr>
          <p:nvPr/>
        </p:nvSpPr>
        <p:spPr bwMode="auto">
          <a:xfrm>
            <a:off x="6330950" y="1263650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400"/>
              <a:t>SUPERVISION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400"/>
              <a:t>AMBIENTAL</a:t>
            </a:r>
          </a:p>
        </p:txBody>
      </p:sp>
      <p:sp>
        <p:nvSpPr>
          <p:cNvPr id="43031" name="AutoShape 23"/>
          <p:cNvSpPr>
            <a:spLocks noChangeArrowheads="1"/>
          </p:cNvSpPr>
          <p:nvPr/>
        </p:nvSpPr>
        <p:spPr bwMode="auto">
          <a:xfrm>
            <a:off x="1143000" y="1997075"/>
            <a:ext cx="762000" cy="862013"/>
          </a:xfrm>
          <a:prstGeom prst="downArrow">
            <a:avLst>
              <a:gd name="adj1" fmla="val 50000"/>
              <a:gd name="adj2" fmla="val 28281"/>
            </a:avLst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2800">
              <a:solidFill>
                <a:schemeClr val="accent1"/>
              </a:solidFill>
            </a:endParaRPr>
          </a:p>
        </p:txBody>
      </p:sp>
      <p:sp>
        <p:nvSpPr>
          <p:cNvPr id="30728" name="Rectangle 25"/>
          <p:cNvSpPr>
            <a:spLocks noChangeArrowheads="1"/>
          </p:cNvSpPr>
          <p:nvPr/>
        </p:nvSpPr>
        <p:spPr bwMode="auto">
          <a:xfrm>
            <a:off x="990600" y="3013075"/>
            <a:ext cx="6980238" cy="2655888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7FFF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FF00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30729" name="Text Box 26"/>
          <p:cNvSpPr txBox="1">
            <a:spLocks noChangeArrowheads="1"/>
          </p:cNvSpPr>
          <p:nvPr/>
        </p:nvSpPr>
        <p:spPr bwMode="auto">
          <a:xfrm>
            <a:off x="1133475" y="3168650"/>
            <a:ext cx="3205163" cy="2289175"/>
          </a:xfrm>
          <a:prstGeom prst="rect">
            <a:avLst/>
          </a:prstGeom>
          <a:gradFill rotWithShape="0">
            <a:gsLst>
              <a:gs pos="0">
                <a:srgbClr val="00FF00"/>
              </a:gs>
              <a:gs pos="100000">
                <a:srgbClr val="F7FFF7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15000"/>
              </a:spcBef>
              <a:buFont typeface="Wingdings" panose="05000000000000000000" pitchFamily="2" charset="2"/>
              <a:buNone/>
            </a:pPr>
            <a:r>
              <a:rPr lang="es-ES_tradnl" altLang="es-VE" sz="1800">
                <a:solidFill>
                  <a:srgbClr val="FF9900"/>
                </a:solidFill>
              </a:rPr>
              <a:t>Es la acción de observar la conducta del hombre sobre el medio ambiente</a:t>
            </a:r>
            <a:r>
              <a:rPr lang="es-ES_tradnl" altLang="es-VE" sz="1800"/>
              <a:t>, haciendo el reporte correspondiente, para tomar o exigir la aplicación de las medidas necesarias a que dé lugar, de conformidad con la legislación ambiental vigente.</a:t>
            </a:r>
            <a:endParaRPr lang="es-ES" altLang="es-VE" sz="1800" b="1"/>
          </a:p>
        </p:txBody>
      </p:sp>
      <p:pic>
        <p:nvPicPr>
          <p:cNvPr id="30730" name="Picture 27" descr="Lomas de Niquel 03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088" y="3508375"/>
            <a:ext cx="3313112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1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>
          <a:xfrm>
            <a:off x="685800" y="260350"/>
            <a:ext cx="7772400" cy="1143000"/>
          </a:xfrm>
          <a:noFill/>
        </p:spPr>
        <p:txBody>
          <a:bodyPr/>
          <a:lstStyle/>
          <a:p>
            <a:r>
              <a:rPr lang="es-ES" altLang="es-VE" smtClean="0"/>
              <a:t>	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979613" y="48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VE" altLang="es-VE" sz="2400" u="sng">
                <a:solidFill>
                  <a:srgbClr val="009900"/>
                </a:solidFill>
                <a:latin typeface="Lucida Calligraphy" panose="03010101010101010101" pitchFamily="66" charset="0"/>
              </a:rPr>
              <a:t>VIGILANCIA AMBIENTAL</a:t>
            </a:r>
            <a:endParaRPr lang="es-ES" altLang="es-VE" sz="2400" u="sng">
              <a:solidFill>
                <a:srgbClr val="0099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3132138" y="1063625"/>
            <a:ext cx="2819400" cy="730250"/>
          </a:xfrm>
          <a:prstGeom prst="rect">
            <a:avLst/>
          </a:prstGeom>
          <a:noFill/>
          <a:ln w="2857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VE" altLang="es-VE" sz="2000" b="1">
                <a:effectLst>
                  <a:outerShdw blurRad="38100" dist="38100" dir="2700000" algn="tl">
                    <a:srgbClr val="C0C0C0"/>
                  </a:outerShdw>
                </a:effectLst>
                <a:latin typeface="Lucida Calligraphy" panose="03010101010101010101" pitchFamily="66" charset="0"/>
              </a:rPr>
              <a:t>¿ QUIÉNES LA HACEN?</a:t>
            </a:r>
            <a:r>
              <a:rPr lang="es-VE" altLang="es-VE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228600" y="2382838"/>
            <a:ext cx="2133600" cy="863600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VE" sz="1600" b="1">
                <a:latin typeface="Calibri" panose="020F0502020204030204" pitchFamily="34" charset="0"/>
              </a:rPr>
              <a:t>MINISTERIO DEL AMBIENTE Y OTRAS INSTITUCIONES</a:t>
            </a:r>
            <a:endParaRPr lang="es-VE" altLang="es-VE" sz="1600" b="1">
              <a:latin typeface="Calibri" panose="020F0502020204030204" pitchFamily="34" charset="0"/>
            </a:endParaRPr>
          </a:p>
        </p:txBody>
      </p:sp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1219200" y="2001838"/>
            <a:ext cx="6477000" cy="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343400" y="2382838"/>
            <a:ext cx="2209800" cy="619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VE" sz="1600" b="1">
                <a:latin typeface="Calibri" panose="020F0502020204030204" pitchFamily="34" charset="0"/>
              </a:rPr>
              <a:t>ORGANIZACIONES AMBIENTALISTAS</a:t>
            </a:r>
            <a:endParaRPr lang="es-VE" altLang="es-VE" sz="1600" b="1">
              <a:latin typeface="Calibri" panose="020F0502020204030204" pitchFamily="34" charset="0"/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591300" y="2382838"/>
            <a:ext cx="2286000" cy="619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MX" altLang="es-VE" sz="1600" b="1">
                <a:latin typeface="Calibri" panose="020F0502020204030204" pitchFamily="34" charset="0"/>
              </a:rPr>
              <a:t>ORGANIZACIONES SOCIALES DE BASE</a:t>
            </a:r>
            <a:endParaRPr lang="es-VE" altLang="es-VE" sz="1600" b="1">
              <a:latin typeface="Calibri" panose="020F0502020204030204" pitchFamily="34" charset="0"/>
            </a:endParaRPr>
          </a:p>
        </p:txBody>
      </p:sp>
      <p:sp>
        <p:nvSpPr>
          <p:cNvPr id="31753" name="Rectangle 9"/>
          <p:cNvSpPr>
            <a:spLocks noChangeArrowheads="1"/>
          </p:cNvSpPr>
          <p:nvPr/>
        </p:nvSpPr>
        <p:spPr bwMode="auto">
          <a:xfrm>
            <a:off x="2590800" y="3373438"/>
            <a:ext cx="4953000" cy="187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solidFill>
                  <a:srgbClr val="008000"/>
                </a:solidFill>
                <a:latin typeface="Arial" panose="020B0604020202020204" pitchFamily="34" charset="0"/>
              </a:rPr>
              <a:t> </a:t>
            </a:r>
            <a:r>
              <a:rPr lang="es-MX" altLang="es-VE" sz="1600" b="1">
                <a:latin typeface="Calibri" panose="020F0502020204030204" pitchFamily="34" charset="0"/>
              </a:rPr>
              <a:t>DIRECCIONES ESTADALES AMBIENTALES 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 MINISTERIO PUBLICO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 GUARDIA NACIONAL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 DEFENSORÍA DEL PUEBLO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 GOBERNACIONES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 b="1">
                <a:latin typeface="Calibri" panose="020F0502020204030204" pitchFamily="34" charset="0"/>
              </a:rPr>
              <a:t> ALCALDÍAS, ENTRE OTROS.</a:t>
            </a:r>
            <a:endParaRPr lang="es-VE" altLang="es-VE" sz="1600" b="1">
              <a:latin typeface="Calibri" panose="020F0502020204030204" pitchFamily="34" charset="0"/>
            </a:endParaRPr>
          </a:p>
        </p:txBody>
      </p:sp>
      <p:sp>
        <p:nvSpPr>
          <p:cNvPr id="31754" name="Rectangle 10"/>
          <p:cNvSpPr>
            <a:spLocks noChangeArrowheads="1"/>
          </p:cNvSpPr>
          <p:nvPr/>
        </p:nvSpPr>
        <p:spPr bwMode="auto">
          <a:xfrm>
            <a:off x="2438400" y="2393950"/>
            <a:ext cx="1828800" cy="619125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VE" sz="1600" b="1">
                <a:latin typeface="Calibri" panose="020F0502020204030204" pitchFamily="34" charset="0"/>
              </a:rPr>
              <a:t>CIUDADANOS Y CIUDADANAS</a:t>
            </a:r>
            <a:endParaRPr lang="es-VE" altLang="es-VE" sz="1600" b="1">
              <a:latin typeface="Calibri" panose="020F0502020204030204" pitchFamily="34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>
            <a:off x="5562600" y="2001838"/>
            <a:ext cx="0" cy="381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1756" name="Line 12"/>
          <p:cNvSpPr>
            <a:spLocks noChangeShapeType="1"/>
          </p:cNvSpPr>
          <p:nvPr/>
        </p:nvSpPr>
        <p:spPr bwMode="auto">
          <a:xfrm>
            <a:off x="7696200" y="2001838"/>
            <a:ext cx="0" cy="381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1757" name="Line 13"/>
          <p:cNvSpPr>
            <a:spLocks noChangeShapeType="1"/>
          </p:cNvSpPr>
          <p:nvPr/>
        </p:nvSpPr>
        <p:spPr bwMode="auto">
          <a:xfrm>
            <a:off x="3352800" y="2001838"/>
            <a:ext cx="0" cy="381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1758" name="Line 14"/>
          <p:cNvSpPr>
            <a:spLocks noChangeShapeType="1"/>
          </p:cNvSpPr>
          <p:nvPr/>
        </p:nvSpPr>
        <p:spPr bwMode="auto">
          <a:xfrm>
            <a:off x="1219200" y="2001838"/>
            <a:ext cx="0" cy="3810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cxnSp>
        <p:nvCxnSpPr>
          <p:cNvPr id="31759" name="AutoShape 15"/>
          <p:cNvCxnSpPr>
            <a:cxnSpLocks noChangeShapeType="1"/>
            <a:stCxn id="31749" idx="2"/>
            <a:endCxn id="31753" idx="1"/>
          </p:cNvCxnSpPr>
          <p:nvPr/>
        </p:nvCxnSpPr>
        <p:spPr bwMode="auto">
          <a:xfrm rot="16200000" flipH="1">
            <a:off x="1419225" y="3141663"/>
            <a:ext cx="1047750" cy="1295400"/>
          </a:xfrm>
          <a:prstGeom prst="bentConnector2">
            <a:avLst/>
          </a:prstGeom>
          <a:noFill/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1760" name="Picture 17" descr="vigi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275" y="3500438"/>
            <a:ext cx="1612900" cy="191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9"/>
          <p:cNvSpPr txBox="1">
            <a:spLocks noChangeArrowheads="1"/>
          </p:cNvSpPr>
          <p:nvPr/>
        </p:nvSpPr>
        <p:spPr bwMode="auto">
          <a:xfrm>
            <a:off x="527050" y="33337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VE" sz="2400" b="1"/>
              <a:t>Mecanismos de Control en el Ámbito Administrativo</a:t>
            </a:r>
            <a:endParaRPr lang="es-ES" altLang="es-VE" sz="2400" b="1"/>
          </a:p>
        </p:txBody>
      </p:sp>
      <p:sp>
        <p:nvSpPr>
          <p:cNvPr id="33795" name="Text Box 20"/>
          <p:cNvSpPr txBox="1">
            <a:spLocks noChangeArrowheads="1"/>
          </p:cNvSpPr>
          <p:nvPr/>
        </p:nvSpPr>
        <p:spPr bwMode="auto">
          <a:xfrm>
            <a:off x="755650" y="927100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VE" sz="1400" b="1"/>
              <a:t>VIGILANCIA AMBIENTAL</a:t>
            </a:r>
            <a:endParaRPr lang="es-ES" altLang="es-VE" sz="1400" b="1"/>
          </a:p>
        </p:txBody>
      </p:sp>
      <p:sp>
        <p:nvSpPr>
          <p:cNvPr id="33796" name="Text Box 21"/>
          <p:cNvSpPr txBox="1">
            <a:spLocks noChangeArrowheads="1"/>
          </p:cNvSpPr>
          <p:nvPr/>
        </p:nvSpPr>
        <p:spPr bwMode="auto">
          <a:xfrm>
            <a:off x="2736850" y="9271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VE" sz="1400" b="1">
                <a:solidFill>
                  <a:schemeClr val="folHlink"/>
                </a:solidFill>
              </a:rPr>
              <a:t>GUARDERÍA AMBIENTAL</a:t>
            </a:r>
            <a:endParaRPr lang="es-ES" altLang="es-VE" sz="1400" b="1">
              <a:solidFill>
                <a:schemeClr val="folHlink"/>
              </a:solidFill>
            </a:endParaRPr>
          </a:p>
        </p:txBody>
      </p:sp>
      <p:sp>
        <p:nvSpPr>
          <p:cNvPr id="33797" name="Text Box 22"/>
          <p:cNvSpPr txBox="1">
            <a:spLocks noChangeArrowheads="1"/>
          </p:cNvSpPr>
          <p:nvPr/>
        </p:nvSpPr>
        <p:spPr bwMode="auto">
          <a:xfrm>
            <a:off x="4641850" y="973138"/>
            <a:ext cx="16002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1400" b="1"/>
              <a:t>FISCALIZACIÓN</a:t>
            </a:r>
            <a:r>
              <a:rPr lang="es-VE" altLang="es-VE" sz="1600" b="1"/>
              <a:t>  </a:t>
            </a:r>
            <a:r>
              <a:rPr lang="es-VE" altLang="es-VE" sz="1400" b="1"/>
              <a:t>AMBIENTAL</a:t>
            </a:r>
            <a:endParaRPr lang="es-ES" altLang="es-VE" sz="1400" b="1"/>
          </a:p>
        </p:txBody>
      </p:sp>
      <p:sp>
        <p:nvSpPr>
          <p:cNvPr id="33798" name="Text Box 23"/>
          <p:cNvSpPr txBox="1">
            <a:spLocks noChangeArrowheads="1"/>
          </p:cNvSpPr>
          <p:nvPr/>
        </p:nvSpPr>
        <p:spPr bwMode="auto">
          <a:xfrm>
            <a:off x="6318250" y="942975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1400" b="1"/>
              <a:t>SUPERVISIÓN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1400" b="1"/>
              <a:t>   AMBIENTAL</a:t>
            </a:r>
            <a:endParaRPr lang="es-ES" altLang="es-VE" sz="1400" b="1"/>
          </a:p>
        </p:txBody>
      </p:sp>
      <p:sp>
        <p:nvSpPr>
          <p:cNvPr id="18456" name="AutoShape 24"/>
          <p:cNvSpPr>
            <a:spLocks noChangeArrowheads="1"/>
          </p:cNvSpPr>
          <p:nvPr/>
        </p:nvSpPr>
        <p:spPr bwMode="auto">
          <a:xfrm>
            <a:off x="3132138" y="1704975"/>
            <a:ext cx="720725" cy="936625"/>
          </a:xfrm>
          <a:prstGeom prst="downArrow">
            <a:avLst>
              <a:gd name="adj1" fmla="val 50000"/>
              <a:gd name="adj2" fmla="val 32489"/>
            </a:avLst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2800">
              <a:solidFill>
                <a:schemeClr val="accent1"/>
              </a:solidFill>
            </a:endParaRPr>
          </a:p>
        </p:txBody>
      </p:sp>
      <p:sp>
        <p:nvSpPr>
          <p:cNvPr id="33800" name="Rectangle 30"/>
          <p:cNvSpPr>
            <a:spLocks noChangeArrowheads="1"/>
          </p:cNvSpPr>
          <p:nvPr/>
        </p:nvSpPr>
        <p:spPr bwMode="auto">
          <a:xfrm>
            <a:off x="395288" y="2855913"/>
            <a:ext cx="8280400" cy="3024187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C8FFC8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33801" name="Text Box 31"/>
          <p:cNvSpPr txBox="1">
            <a:spLocks noChangeArrowheads="1"/>
          </p:cNvSpPr>
          <p:nvPr/>
        </p:nvSpPr>
        <p:spPr bwMode="auto">
          <a:xfrm>
            <a:off x="4140200" y="2928938"/>
            <a:ext cx="44640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200000"/>
              </a:lnSpc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_tradnl" altLang="es-VE" sz="1400">
                <a:latin typeface="Tahoma" panose="020B0604030504040204" pitchFamily="34" charset="0"/>
              </a:rPr>
              <a:t>COMPRENDE EL EXAMEN, LA VIGILANCIA Y LA  FISCALIZACIÓN DE LAS ACTIVIDADES QUE DIRECTA O INDIRECTAMENTE PUEDAN INCIDIR SOBRE EL AMBIENTE Y VELAR POR EL CUMPLIMIENTO DE LAS DISPOSICIONES RELATIVAS A LA CONSERVACIÓN DEFENSA  Y MEJORAMIENTO AMBIENTAL</a:t>
            </a:r>
          </a:p>
        </p:txBody>
      </p:sp>
      <p:pic>
        <p:nvPicPr>
          <p:cNvPr id="33802" name="Picture 32" descr="Materiales peligrosos tazón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6275"/>
            <a:ext cx="31242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6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4800600" y="2943225"/>
            <a:ext cx="40386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FUNCIONARIOS COMPETENTES DEL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s-MX" altLang="es-VE" sz="1400"/>
              <a:t>    MINISTERIO DEL AMBIENTE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INSTITUCIONES COMPETENTES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FUERZA ARMADA NACIONAL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GOBERNACIONES Y ALCALDÍAS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ÓRGANOS DE POLICÍA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CUERPO DE BOMBEROS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CAPITANÍA DE PUERTOS</a:t>
            </a:r>
          </a:p>
          <a:p>
            <a:pPr eaLnBrk="1" hangingPunct="1"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400"/>
              <a:t>PROTECCIÓN CIVIL</a:t>
            </a:r>
            <a:endParaRPr lang="es-VE" altLang="es-VE" sz="1400"/>
          </a:p>
        </p:txBody>
      </p:sp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905000" y="839788"/>
            <a:ext cx="55006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VE" altLang="es-VE" sz="2000" b="1">
                <a:latin typeface="Tahoma" panose="020B0604030504040204" pitchFamily="34" charset="0"/>
              </a:rPr>
              <a:t>¿ QUIÉNES LA HACEN?</a:t>
            </a:r>
            <a:r>
              <a:rPr lang="es-VE" altLang="es-VE" sz="200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   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04800" y="2836863"/>
            <a:ext cx="4191000" cy="173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chemeClr val="bg1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93675" indent="-193675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/>
              <a:t>CIUDADANOS Y CIUDADANAS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/>
              <a:t>ASOCIACIONES DE VECINOS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/>
              <a:t>LIGAS CONTRA INCENDIOS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/>
              <a:t>OTRAS ASOCIACIONES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None/>
            </a:pPr>
            <a:r>
              <a:rPr lang="es-MX" altLang="es-VE" sz="1600"/>
              <a:t>	AMBIENTALISTAS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rgbClr val="006600"/>
              </a:buClr>
              <a:buFont typeface="Wingdings" panose="05000000000000000000" pitchFamily="2" charset="2"/>
              <a:buChar char="ü"/>
            </a:pPr>
            <a:r>
              <a:rPr lang="es-MX" altLang="es-VE" sz="1600"/>
              <a:t>VOLUNTARIOS DEL AMBIENTE</a:t>
            </a:r>
          </a:p>
        </p:txBody>
      </p:sp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2057400" y="260350"/>
            <a:ext cx="5029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rgbClr val="0066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s-VE" altLang="es-VE" sz="2800" u="sng">
                <a:effectLst>
                  <a:outerShdw blurRad="38100" dist="38100" dir="2700000" algn="tl">
                    <a:srgbClr val="C0C0C0"/>
                  </a:outerShdw>
                </a:effectLst>
                <a:latin typeface="Tahoma" panose="020B0604030504040204" pitchFamily="34" charset="0"/>
              </a:rPr>
              <a:t>GUARDERÍA AMBIENTAL</a:t>
            </a:r>
            <a:endParaRPr lang="es-ES" altLang="es-VE" sz="2800" u="sng">
              <a:effectLst>
                <a:outerShdw blurRad="38100" dist="38100" dir="2700000" algn="tl">
                  <a:srgbClr val="C0C0C0"/>
                </a:outerShdw>
              </a:effectLst>
              <a:latin typeface="Tahoma" panose="020B0604030504040204" pitchFamily="34" charset="0"/>
            </a:endParaRP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211638" y="1620838"/>
            <a:ext cx="4419600" cy="7588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MX" altLang="es-VE" sz="2000" b="1">
                <a:latin typeface="Calibri" panose="020F0502020204030204" pitchFamily="34" charset="0"/>
              </a:rPr>
              <a:t>DECRETO 1221 DEL 02 NOVIEMBRE 1990</a:t>
            </a:r>
            <a:endParaRPr lang="es-ES" altLang="es-VE" sz="2000" b="1">
              <a:latin typeface="Calibri" panose="020F0502020204030204" pitchFamily="34" charset="0"/>
            </a:endParaRP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762000" y="1465263"/>
            <a:ext cx="2667000" cy="454025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altLang="es-VE" sz="2000" b="1">
                <a:latin typeface="Calibri" panose="020F0502020204030204" pitchFamily="34" charset="0"/>
              </a:rPr>
              <a:t>ÓRGANOS AUXILIARES</a:t>
            </a:r>
            <a:endParaRPr lang="es-ES" altLang="es-VE" sz="2000" b="1">
              <a:latin typeface="Calibri" panose="020F0502020204030204" pitchFamily="34" charset="0"/>
            </a:endParaRPr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2133600" y="1160463"/>
            <a:ext cx="990600" cy="304800"/>
          </a:xfrm>
          <a:prstGeom prst="line">
            <a:avLst/>
          </a:prstGeom>
          <a:noFill/>
          <a:ln w="158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6172200" y="1122363"/>
            <a:ext cx="762000" cy="419100"/>
          </a:xfrm>
          <a:prstGeom prst="line">
            <a:avLst/>
          </a:prstGeom>
          <a:noFill/>
          <a:ln w="952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2209800" y="2303463"/>
            <a:ext cx="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endParaRPr lang="es-VE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>
            <a:off x="6629400" y="2379663"/>
            <a:ext cx="0" cy="533400"/>
          </a:xfrm>
          <a:prstGeom prst="line">
            <a:avLst/>
          </a:prstGeom>
          <a:noFill/>
          <a:ln w="28575">
            <a:solidFill>
              <a:srgbClr val="00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endParaRPr lang="es-VE"/>
          </a:p>
        </p:txBody>
      </p:sp>
      <p:pic>
        <p:nvPicPr>
          <p:cNvPr id="35852" name="Picture 12" descr="ANd9GcRnEz3yk3pCF8tuTeQ7boLcWkybO07AxMsLEMMwHxzxhwU5ySd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4465638"/>
            <a:ext cx="1763712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0" name="Group 33"/>
          <p:cNvGrpSpPr>
            <a:grpSpLocks/>
          </p:cNvGrpSpPr>
          <p:nvPr/>
        </p:nvGrpSpPr>
        <p:grpSpPr bwMode="auto">
          <a:xfrm>
            <a:off x="323850" y="333375"/>
            <a:ext cx="8229600" cy="2286000"/>
            <a:chOff x="204" y="799"/>
            <a:chExt cx="5184" cy="1440"/>
          </a:xfrm>
        </p:grpSpPr>
        <p:sp>
          <p:nvSpPr>
            <p:cNvPr id="37894" name="Text Box 19"/>
            <p:cNvSpPr txBox="1">
              <a:spLocks noChangeArrowheads="1"/>
            </p:cNvSpPr>
            <p:nvPr/>
          </p:nvSpPr>
          <p:spPr bwMode="auto">
            <a:xfrm>
              <a:off x="204" y="799"/>
              <a:ext cx="51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VE" sz="2400" b="1"/>
                <a:t>Mecanismos de Control en el Ámbito Administrativo</a:t>
              </a:r>
              <a:endParaRPr lang="es-ES" altLang="es-VE" sz="2400" b="1"/>
            </a:p>
          </p:txBody>
        </p:sp>
        <p:sp>
          <p:nvSpPr>
            <p:cNvPr id="37895" name="Text Box 20"/>
            <p:cNvSpPr txBox="1">
              <a:spLocks noChangeArrowheads="1"/>
            </p:cNvSpPr>
            <p:nvPr/>
          </p:nvSpPr>
          <p:spPr bwMode="auto">
            <a:xfrm>
              <a:off x="348" y="1117"/>
              <a:ext cx="912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VE" sz="1400" b="1"/>
                <a:t>VIGILANCIA AMBIENTAL</a:t>
              </a:r>
              <a:endParaRPr lang="es-ES" altLang="es-VE" sz="1400" b="1"/>
            </a:p>
          </p:txBody>
        </p:sp>
        <p:sp>
          <p:nvSpPr>
            <p:cNvPr id="37896" name="Text Box 21"/>
            <p:cNvSpPr txBox="1">
              <a:spLocks noChangeArrowheads="1"/>
            </p:cNvSpPr>
            <p:nvPr/>
          </p:nvSpPr>
          <p:spPr bwMode="auto">
            <a:xfrm>
              <a:off x="1596" y="1117"/>
              <a:ext cx="1056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ES_tradnl" altLang="es-VE" sz="1400" b="1"/>
                <a:t>GUARDERÍA AMBIENTAL</a:t>
              </a:r>
              <a:endParaRPr lang="es-ES" altLang="es-VE" sz="1400" b="1"/>
            </a:p>
          </p:txBody>
        </p:sp>
        <p:sp>
          <p:nvSpPr>
            <p:cNvPr id="37897" name="Text Box 22"/>
            <p:cNvSpPr txBox="1">
              <a:spLocks noChangeArrowheads="1"/>
            </p:cNvSpPr>
            <p:nvPr/>
          </p:nvSpPr>
          <p:spPr bwMode="auto">
            <a:xfrm>
              <a:off x="2789" y="1117"/>
              <a:ext cx="1008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VE" altLang="es-VE" sz="1400">
                  <a:solidFill>
                    <a:srgbClr val="479737"/>
                  </a:solidFill>
                </a:rPr>
                <a:t>FISCALIZACIÓN  AMBIENTAL</a:t>
              </a:r>
              <a:endParaRPr lang="es-ES" altLang="es-VE" sz="1400">
                <a:solidFill>
                  <a:srgbClr val="479737"/>
                </a:solidFill>
              </a:endParaRPr>
            </a:p>
          </p:txBody>
        </p:sp>
        <p:sp>
          <p:nvSpPr>
            <p:cNvPr id="37898" name="Text Box 23"/>
            <p:cNvSpPr txBox="1">
              <a:spLocks noChangeArrowheads="1"/>
            </p:cNvSpPr>
            <p:nvPr/>
          </p:nvSpPr>
          <p:spPr bwMode="auto">
            <a:xfrm>
              <a:off x="3833" y="1117"/>
              <a:ext cx="120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VE" altLang="es-VE" sz="1400" b="1"/>
                <a:t>SUPERVISIÓN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VE" altLang="es-VE" sz="1400" b="1"/>
                <a:t>   AMBIENTAL</a:t>
              </a:r>
              <a:endParaRPr lang="es-ES" altLang="es-VE" sz="1400" b="1"/>
            </a:p>
          </p:txBody>
        </p:sp>
        <p:sp>
          <p:nvSpPr>
            <p:cNvPr id="37899" name="AutoShape 24"/>
            <p:cNvSpPr>
              <a:spLocks noChangeArrowheads="1"/>
            </p:cNvSpPr>
            <p:nvPr/>
          </p:nvSpPr>
          <p:spPr bwMode="auto">
            <a:xfrm>
              <a:off x="2925" y="1706"/>
              <a:ext cx="409" cy="533"/>
            </a:xfrm>
            <a:prstGeom prst="downArrow">
              <a:avLst>
                <a:gd name="adj1" fmla="val 50000"/>
                <a:gd name="adj2" fmla="val 32579"/>
              </a:avLst>
            </a:prstGeom>
            <a:solidFill>
              <a:srgbClr val="CCFFCC"/>
            </a:soli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FFCC"/>
              </a:extrusionClr>
              <a:contourClr>
                <a:srgbClr val="CCFFCC"/>
              </a:contourClr>
            </a:sp3d>
          </p:spPr>
          <p:txBody>
            <a:bodyPr wrap="none" anchor="ctr">
              <a:flatTx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2800">
                <a:solidFill>
                  <a:schemeClr val="accent1"/>
                </a:solidFill>
              </a:endParaRPr>
            </a:p>
          </p:txBody>
        </p:sp>
      </p:grpSp>
      <p:sp>
        <p:nvSpPr>
          <p:cNvPr id="37891" name="Rectangle 30"/>
          <p:cNvSpPr>
            <a:spLocks noChangeArrowheads="1"/>
          </p:cNvSpPr>
          <p:nvPr/>
        </p:nvSpPr>
        <p:spPr bwMode="auto">
          <a:xfrm>
            <a:off x="611188" y="2927350"/>
            <a:ext cx="7993062" cy="2519363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F7FFF7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pic>
        <p:nvPicPr>
          <p:cNvPr id="37892" name="Picture 31" descr="autolav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86125"/>
            <a:ext cx="3097212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 Box 32"/>
          <p:cNvSpPr txBox="1">
            <a:spLocks noChangeArrowheads="1"/>
          </p:cNvSpPr>
          <p:nvPr/>
        </p:nvSpPr>
        <p:spPr bwMode="auto">
          <a:xfrm>
            <a:off x="755650" y="3070225"/>
            <a:ext cx="367188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_tradnl" altLang="es-VE" sz="1600" b="1"/>
              <a:t>CONSTATAR LAS CONDICIONES </a:t>
            </a:r>
          </a:p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_tradnl" altLang="es-VE" sz="1600" b="1"/>
              <a:t>ESTABLECIDAS A TRAVÉS DE LAS </a:t>
            </a:r>
          </a:p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_tradnl" altLang="es-VE" sz="1600" b="1"/>
              <a:t>NORMAS AMBIENTALES Y ACTOS </a:t>
            </a:r>
          </a:p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_tradnl" altLang="es-VE" sz="1600" b="1"/>
              <a:t>ADMINISTRATIVOS</a:t>
            </a:r>
          </a:p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endParaRPr lang="es-ES_tradnl" altLang="es-VE" sz="1600" b="1"/>
          </a:p>
          <a:p>
            <a:pPr algn="just" eaLnBrk="1" hangingPunct="1">
              <a:spcBef>
                <a:spcPct val="25000"/>
              </a:spcBef>
              <a:buFont typeface="Wingdings" panose="05000000000000000000" pitchFamily="2" charset="2"/>
              <a:buNone/>
            </a:pPr>
            <a:r>
              <a:rPr lang="es-ES_tradnl" altLang="es-VE" sz="1600" b="1"/>
              <a:t>EJERCE EL CONTROL PREVIO DE LAS ACTIVIDADES SUSCEPTIBLES DE DEGRADAR  EL AMBIENTE.</a:t>
            </a:r>
            <a:endParaRPr lang="es-ES" altLang="es-VE" sz="1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1"/>
          <p:cNvSpPr>
            <a:spLocks noChangeArrowheads="1"/>
          </p:cNvSpPr>
          <p:nvPr/>
        </p:nvSpPr>
        <p:spPr bwMode="auto">
          <a:xfrm>
            <a:off x="755650" y="2132013"/>
            <a:ext cx="7345363" cy="2736850"/>
          </a:xfrm>
          <a:prstGeom prst="rect">
            <a:avLst/>
          </a:prstGeom>
          <a:solidFill>
            <a:srgbClr val="00FF00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1692275" y="1339850"/>
            <a:ext cx="533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VE" altLang="es-VE" sz="2000" b="1">
                <a:latin typeface="Calibri" panose="020F0502020204030204" pitchFamily="34" charset="0"/>
              </a:rPr>
              <a:t>¿ QUIÉNES LA HACEN?</a:t>
            </a:r>
            <a:r>
              <a:rPr lang="es-VE" altLang="es-VE" sz="2000" b="1">
                <a:latin typeface="Arial" panose="020B0604020202020204" pitchFamily="34" charset="0"/>
              </a:rPr>
              <a:t>   </a:t>
            </a:r>
          </a:p>
        </p:txBody>
      </p:sp>
      <p:sp>
        <p:nvSpPr>
          <p:cNvPr id="39940" name="Rectangle 3"/>
          <p:cNvSpPr>
            <a:spLocks noChangeArrowheads="1"/>
          </p:cNvSpPr>
          <p:nvPr/>
        </p:nvSpPr>
        <p:spPr bwMode="auto">
          <a:xfrm>
            <a:off x="1042988" y="2420938"/>
            <a:ext cx="6913562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50000"/>
              </a:spcBef>
            </a:pPr>
            <a:r>
              <a:rPr lang="es-VE" altLang="es-VE">
                <a:latin typeface="Calibri" panose="020F0502020204030204" pitchFamily="34" charset="0"/>
              </a:rPr>
              <a:t>EL ESTADO, A TRAVÉS DE LOS DIVERSOS ORGANISMOS EN EL ÁMBITO DE SU COMPETENCIA. FUNCIONARIOS PRINCIPALMENTE MINISTERIO DEL AMBIENTE</a:t>
            </a:r>
            <a:r>
              <a:rPr lang="es-MX" altLang="es-VE">
                <a:latin typeface="Calibri" panose="020F0502020204030204" pitchFamily="34" charset="0"/>
              </a:rPr>
              <a:t>,</a:t>
            </a:r>
            <a:r>
              <a:rPr lang="es-VE" altLang="es-VE">
                <a:latin typeface="Calibri" panose="020F0502020204030204" pitchFamily="34" charset="0"/>
              </a:rPr>
              <a:t> GUARDIA NACIONAL</a:t>
            </a:r>
            <a:r>
              <a:rPr lang="es-MX" altLang="es-VE">
                <a:latin typeface="Calibri" panose="020F0502020204030204" pitchFamily="34" charset="0"/>
              </a:rPr>
              <a:t>, MINISTERIO PÚBLICO, GOBERNACIONES Y ALCALDÍAS, ENTRE OTROS</a:t>
            </a:r>
            <a:r>
              <a:rPr lang="es-MX" altLang="es-VE">
                <a:solidFill>
                  <a:srgbClr val="008000"/>
                </a:solidFill>
                <a:latin typeface="Comic Sans MS" panose="030F0702030302020204" pitchFamily="66" charset="0"/>
              </a:rPr>
              <a:t>.</a:t>
            </a:r>
            <a:endParaRPr lang="es-VE" altLang="es-VE">
              <a:solidFill>
                <a:srgbClr val="008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1547813" y="836613"/>
            <a:ext cx="612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99FF33"/>
                    </a:gs>
                    <a:gs pos="100000">
                      <a:srgbClr val="006600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57150" cmpd="thickThin">
                <a:solidFill>
                  <a:srgbClr val="0066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VE" altLang="es-VE" sz="2000" b="1" u="sng">
                <a:latin typeface="Calibri" panose="020F0502020204030204" pitchFamily="34" charset="0"/>
              </a:rPr>
              <a:t>FISCALIZACIÓN </a:t>
            </a:r>
            <a:r>
              <a:rPr lang="es-MX" altLang="es-VE" sz="2000" b="1" u="sng">
                <a:latin typeface="Calibri" panose="020F0502020204030204" pitchFamily="34" charset="0"/>
              </a:rPr>
              <a:t>Y CONTROL AMBIENTAL</a:t>
            </a:r>
            <a:endParaRPr lang="es-ES" altLang="es-VE" sz="2000" b="1" u="sng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9"/>
          <p:cNvSpPr txBox="1">
            <a:spLocks noChangeArrowheads="1"/>
          </p:cNvSpPr>
          <p:nvPr/>
        </p:nvSpPr>
        <p:spPr bwMode="auto">
          <a:xfrm>
            <a:off x="395288" y="549275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VE" sz="2400" b="1"/>
              <a:t>Mecanismos de Control en el Ámbito Administrativo</a:t>
            </a:r>
            <a:endParaRPr lang="es-ES" altLang="es-VE" sz="2400" b="1"/>
          </a:p>
        </p:txBody>
      </p:sp>
      <p:sp>
        <p:nvSpPr>
          <p:cNvPr id="41987" name="Text Box 20"/>
          <p:cNvSpPr txBox="1">
            <a:spLocks noChangeArrowheads="1"/>
          </p:cNvSpPr>
          <p:nvPr/>
        </p:nvSpPr>
        <p:spPr bwMode="auto">
          <a:xfrm>
            <a:off x="623888" y="1143000"/>
            <a:ext cx="14478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ES_tradnl" altLang="es-VE" sz="1400" b="1"/>
              <a:t>VIGILANCIA AMBIENTAL</a:t>
            </a:r>
            <a:endParaRPr lang="es-ES" altLang="es-VE" sz="1400" b="1"/>
          </a:p>
        </p:txBody>
      </p:sp>
      <p:sp>
        <p:nvSpPr>
          <p:cNvPr id="41988" name="Text Box 21"/>
          <p:cNvSpPr txBox="1">
            <a:spLocks noChangeArrowheads="1"/>
          </p:cNvSpPr>
          <p:nvPr/>
        </p:nvSpPr>
        <p:spPr bwMode="auto">
          <a:xfrm>
            <a:off x="2605088" y="1143000"/>
            <a:ext cx="16764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_tradnl" altLang="es-VE" sz="1400" b="1"/>
              <a:t>GUARDERÍA AMBIENTAL</a:t>
            </a:r>
            <a:endParaRPr lang="es-ES" altLang="es-VE" sz="1400" b="1"/>
          </a:p>
        </p:txBody>
      </p:sp>
      <p:sp>
        <p:nvSpPr>
          <p:cNvPr id="41989" name="Text Box 22"/>
          <p:cNvSpPr txBox="1">
            <a:spLocks noChangeArrowheads="1"/>
          </p:cNvSpPr>
          <p:nvPr/>
        </p:nvSpPr>
        <p:spPr bwMode="auto">
          <a:xfrm>
            <a:off x="4510088" y="1189038"/>
            <a:ext cx="1600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1400" b="1"/>
              <a:t>FISCALIZACIÓN  AMBIENTAL</a:t>
            </a:r>
            <a:endParaRPr lang="es-ES" altLang="es-VE" sz="1400" b="1"/>
          </a:p>
        </p:txBody>
      </p:sp>
      <p:sp>
        <p:nvSpPr>
          <p:cNvPr id="41990" name="Text Box 23"/>
          <p:cNvSpPr txBox="1">
            <a:spLocks noChangeArrowheads="1"/>
          </p:cNvSpPr>
          <p:nvPr/>
        </p:nvSpPr>
        <p:spPr bwMode="auto">
          <a:xfrm>
            <a:off x="6186488" y="1158875"/>
            <a:ext cx="19050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1400">
                <a:solidFill>
                  <a:srgbClr val="479737"/>
                </a:solidFill>
              </a:rPr>
              <a:t>SUPERVISIÓN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1400">
                <a:solidFill>
                  <a:srgbClr val="479737"/>
                </a:solidFill>
              </a:rPr>
              <a:t>   AMBIENTAL</a:t>
            </a:r>
            <a:endParaRPr lang="es-ES" altLang="es-VE" sz="1400">
              <a:solidFill>
                <a:srgbClr val="479737"/>
              </a:solidFill>
            </a:endParaRPr>
          </a:p>
        </p:txBody>
      </p:sp>
      <p:sp>
        <p:nvSpPr>
          <p:cNvPr id="30744" name="AutoShape 24"/>
          <p:cNvSpPr>
            <a:spLocks noChangeArrowheads="1"/>
          </p:cNvSpPr>
          <p:nvPr/>
        </p:nvSpPr>
        <p:spPr bwMode="auto">
          <a:xfrm>
            <a:off x="6948488" y="1989138"/>
            <a:ext cx="503237" cy="863600"/>
          </a:xfrm>
          <a:prstGeom prst="downArrow">
            <a:avLst>
              <a:gd name="adj1" fmla="val 50000"/>
              <a:gd name="adj2" fmla="val 42902"/>
            </a:avLst>
          </a:prstGeom>
          <a:solidFill>
            <a:srgbClr val="CCFFCC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CCFFCC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2800">
              <a:solidFill>
                <a:schemeClr val="accent1"/>
              </a:solidFill>
            </a:endParaRPr>
          </a:p>
        </p:txBody>
      </p:sp>
      <p:sp>
        <p:nvSpPr>
          <p:cNvPr id="41992" name="Rectangle 32"/>
          <p:cNvSpPr>
            <a:spLocks noChangeArrowheads="1"/>
          </p:cNvSpPr>
          <p:nvPr/>
        </p:nvSpPr>
        <p:spPr bwMode="auto">
          <a:xfrm>
            <a:off x="323850" y="3068638"/>
            <a:ext cx="8064500" cy="2663825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EFFFE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CC"/>
            </a:extrusionClr>
            <a:contourClr>
              <a:srgbClr val="00FF00"/>
            </a:contourClr>
          </a:sp3d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41993" name="Text Box 36"/>
          <p:cNvSpPr txBox="1">
            <a:spLocks noChangeArrowheads="1"/>
          </p:cNvSpPr>
          <p:nvPr/>
        </p:nvSpPr>
        <p:spPr bwMode="auto">
          <a:xfrm>
            <a:off x="468313" y="3357563"/>
            <a:ext cx="47513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VE" sz="1600" b="1"/>
              <a:t>PROCESO DE MEDICIÓN DE LAS VARIABLES AMBIENTALES, PARA EL CUMPLIMIENTO DE LA NORMATIVA AMBIENTAL.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_tradnl" altLang="es-VE" sz="16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_tradnl" altLang="es-VE" sz="1600" b="1"/>
              <a:t>EJERCE EL CONTROL POSTERIOR DE LAS ACTIVIDADES SUSCEPTIBLES DE DEGRADAR  EL AMBIENTE.</a:t>
            </a:r>
            <a:endParaRPr lang="es-ES" altLang="es-VE" sz="1600" b="1"/>
          </a:p>
        </p:txBody>
      </p:sp>
      <p:pic>
        <p:nvPicPr>
          <p:cNvPr id="41994" name="Picture 17" descr="ANd9GcSpF0cDfm9YjVtTycjMPXCEMRVwv5jFeq8Brl33FvrseUvbxGl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068638"/>
            <a:ext cx="23161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2"/>
          <p:cNvSpPr txBox="1">
            <a:spLocks noChangeArrowheads="1"/>
          </p:cNvSpPr>
          <p:nvPr/>
        </p:nvSpPr>
        <p:spPr bwMode="auto">
          <a:xfrm>
            <a:off x="323850" y="476250"/>
            <a:ext cx="76962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VE" sz="3200">
                <a:solidFill>
                  <a:srgbClr val="009900"/>
                </a:solidFill>
                <a:latin typeface="Comic Sans MS" panose="030F0702030302020204" pitchFamily="66" charset="0"/>
              </a:rPr>
              <a:t>Salvaguardar el medio ambiente. . . Es un principio rector de todo nuestro trabajo en el apoyo del desarrollo sostenible; es un componente esencial en la erradicación de la pobreza y uno de los cimientos de la paz.</a:t>
            </a:r>
          </a:p>
          <a:p>
            <a:pPr eaLnBrk="1" hangingPunct="1"/>
            <a:endParaRPr lang="es-ES" altLang="es-VE" sz="3200">
              <a:solidFill>
                <a:srgbClr val="009900"/>
              </a:solidFill>
              <a:latin typeface="Comic Sans MS" panose="030F0702030302020204" pitchFamily="66" charset="0"/>
              <a:hlinkClick r:id="rId2"/>
            </a:endParaRPr>
          </a:p>
          <a:p>
            <a:pPr eaLnBrk="1" hangingPunct="1"/>
            <a:r>
              <a:rPr lang="es-ES" altLang="es-VE" sz="3200">
                <a:latin typeface="Comic Sans MS" panose="030F0702030302020204" pitchFamily="66" charset="0"/>
                <a:hlinkClick r:id="rId2"/>
              </a:rPr>
              <a:t>Kofi Annan</a:t>
            </a:r>
            <a:r>
              <a:rPr lang="es-ES" altLang="es-VE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s-ES" altLang="es-VE">
              <a:latin typeface="Arial" panose="020B0604020202020204" pitchFamily="34" charset="0"/>
            </a:endParaRP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24175"/>
            <a:ext cx="32004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image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620713"/>
            <a:ext cx="352583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836613"/>
            <a:ext cx="8162925" cy="863600"/>
          </a:xfrm>
          <a:noFill/>
        </p:spPr>
        <p:txBody>
          <a:bodyPr/>
          <a:lstStyle/>
          <a:p>
            <a:r>
              <a:rPr lang="es-ES" altLang="es-VE" sz="1400" b="1" dirty="0" smtClean="0">
                <a:latin typeface="Tahoma" panose="020B0604030504040204" pitchFamily="34" charset="0"/>
              </a:rPr>
              <a:t>DIRECCIÓN ESTADAL </a:t>
            </a:r>
            <a:r>
              <a:rPr lang="es-ES" altLang="es-VE" sz="1400" b="1" dirty="0" smtClean="0">
                <a:latin typeface="Tahoma" panose="020B0604030504040204" pitchFamily="34" charset="0"/>
              </a:rPr>
              <a:t>DEL PODER POPULAR PARA ECOSOCIALISMO Y AGUAS DE LARA</a:t>
            </a:r>
            <a:r>
              <a:rPr lang="es-ES" altLang="es-VE" sz="1400" b="1" dirty="0" smtClean="0">
                <a:latin typeface="Tahoma" panose="020B0604030504040204" pitchFamily="34" charset="0"/>
              </a:rPr>
              <a:t/>
            </a:r>
            <a:br>
              <a:rPr lang="es-ES" altLang="es-VE" sz="1400" b="1" dirty="0" smtClean="0">
                <a:latin typeface="Tahoma" panose="020B0604030504040204" pitchFamily="34" charset="0"/>
              </a:rPr>
            </a:br>
            <a:r>
              <a:rPr lang="es-ES" altLang="es-VE" sz="1400" b="1" dirty="0" smtClean="0">
                <a:latin typeface="Tahoma" panose="020B0604030504040204" pitchFamily="34" charset="0"/>
              </a:rPr>
              <a:t>COORDINACIÓN DE ORDENACIÓN Y ADMINISTRACIÓN AMBIENTAL</a:t>
            </a:r>
            <a:br>
              <a:rPr lang="es-ES" altLang="es-VE" sz="1400" b="1" dirty="0" smtClean="0">
                <a:latin typeface="Tahoma" panose="020B0604030504040204" pitchFamily="34" charset="0"/>
              </a:rPr>
            </a:br>
            <a:r>
              <a:rPr lang="es-ES" altLang="es-VE" sz="1400" b="1" dirty="0" smtClean="0">
                <a:latin typeface="Tahoma" panose="020B0604030504040204" pitchFamily="34" charset="0"/>
              </a:rPr>
              <a:t>PROGRAMA DE VIGILANCIA Y CONTROL AMBIENTAL</a:t>
            </a:r>
            <a:r>
              <a:rPr lang="es-ES" altLang="es-VE" sz="1600" b="1" dirty="0" smtClean="0">
                <a:latin typeface="Tahoma" panose="020B0604030504040204" pitchFamily="34" charset="0"/>
              </a:rPr>
              <a:t/>
            </a:r>
            <a:br>
              <a:rPr lang="es-ES" altLang="es-VE" sz="1600" b="1" dirty="0" smtClean="0">
                <a:latin typeface="Tahoma" panose="020B0604030504040204" pitchFamily="34" charset="0"/>
              </a:rPr>
            </a:br>
            <a:endParaRPr lang="es-ES" altLang="es-VE" sz="1600" b="1" dirty="0" smtClean="0">
              <a:latin typeface="Tahoma" panose="020B0604030504040204" pitchFamily="34" charset="0"/>
            </a:endParaRPr>
          </a:p>
        </p:txBody>
      </p:sp>
      <p:sp>
        <p:nvSpPr>
          <p:cNvPr id="10243" name="Text Box 36"/>
          <p:cNvSpPr txBox="1">
            <a:spLocks noChangeArrowheads="1"/>
          </p:cNvSpPr>
          <p:nvPr/>
        </p:nvSpPr>
        <p:spPr bwMode="auto">
          <a:xfrm>
            <a:off x="1331913" y="2060575"/>
            <a:ext cx="662940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s-ES" altLang="es-VE" sz="4400" b="1">
                <a:solidFill>
                  <a:srgbClr val="FF0000"/>
                </a:solidFill>
                <a:latin typeface="Tahoma" panose="020B0604030504040204" pitchFamily="34" charset="0"/>
              </a:rPr>
              <a:t>Ministerio del Poder Popular para </a:t>
            </a:r>
            <a:r>
              <a:rPr lang="es-VE" altLang="es-VE" sz="4400" b="1">
                <a:solidFill>
                  <a:srgbClr val="FF0000"/>
                </a:solidFill>
                <a:latin typeface="Tahoma" panose="020B0604030504040204" pitchFamily="34" charset="0"/>
              </a:rPr>
              <a:t>Ecosocialismo y Aguas</a:t>
            </a:r>
            <a:endParaRPr lang="es-ES" altLang="es-VE" sz="4400">
              <a:solidFill>
                <a:srgbClr val="FF0000"/>
              </a:solidFill>
              <a:latin typeface="Tahoma" panose="020B060403050404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648200" y="5054600"/>
            <a:ext cx="3352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PE" altLang="es-VE" i="1">
                <a:latin typeface="Lucida Calligraphy" panose="03010101010101010101" pitchFamily="66" charset="0"/>
              </a:rPr>
              <a:t>ING. IRIS ALVIAREZ ROA</a:t>
            </a:r>
          </a:p>
          <a:p>
            <a:pPr eaLnBrk="1" hangingPunct="1">
              <a:spcBef>
                <a:spcPct val="50000"/>
              </a:spcBef>
            </a:pPr>
            <a:r>
              <a:rPr lang="es-PE" altLang="es-VE" sz="1200">
                <a:latin typeface="Arial" panose="020B0604020202020204" pitchFamily="34" charset="0"/>
                <a:hlinkClick r:id="rId2"/>
              </a:rPr>
              <a:t>irisroa@cantv.net</a:t>
            </a:r>
            <a:r>
              <a:rPr lang="es-PE" altLang="es-VE" sz="1200">
                <a:latin typeface="Arial" panose="020B0604020202020204" pitchFamily="34" charset="0"/>
              </a:rPr>
              <a:t>;  </a:t>
            </a:r>
            <a:r>
              <a:rPr lang="es-PE" altLang="es-VE" sz="1200">
                <a:solidFill>
                  <a:schemeClr val="hlink"/>
                </a:solidFill>
                <a:latin typeface="Arial" panose="020B0604020202020204" pitchFamily="34" charset="0"/>
              </a:rPr>
              <a:t>ialviares@minamb.gob.ve</a:t>
            </a:r>
            <a:endParaRPr lang="es-ES" altLang="es-VE" sz="1200">
              <a:solidFill>
                <a:schemeClr val="hlink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555875" y="260350"/>
            <a:ext cx="360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 sz="2000" b="1">
                <a:latin typeface="Tahoma" panose="020B0604030504040204" pitchFamily="34" charset="0"/>
              </a:rPr>
              <a:t>ILICITOS AMBIENTALES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2339975" y="981075"/>
            <a:ext cx="3887788" cy="936625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9F3E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CC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Realización de una actividad en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contravención con la normativa legal</a:t>
            </a:r>
            <a:r>
              <a:rPr lang="es-ES" altLang="es-VE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827088" y="2060575"/>
            <a:ext cx="2951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 sz="2000" b="1">
                <a:latin typeface="Tahoma" panose="020B0604030504040204" pitchFamily="34" charset="0"/>
              </a:rPr>
              <a:t>Infracción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395288" y="2636838"/>
            <a:ext cx="3960812" cy="18923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E0B1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Transgresión de disposiciones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establecidas en la legislación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que regula el uso y aprovechamiento 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de los recursos naturales</a:t>
            </a:r>
          </a:p>
        </p:txBody>
      </p:sp>
      <p:sp>
        <p:nvSpPr>
          <p:cNvPr id="46089" name="Text Box 9"/>
          <p:cNvSpPr txBox="1">
            <a:spLocks noChangeArrowheads="1"/>
          </p:cNvSpPr>
          <p:nvPr/>
        </p:nvSpPr>
        <p:spPr bwMode="auto">
          <a:xfrm>
            <a:off x="5580063" y="2060575"/>
            <a:ext cx="2305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 sz="2000" b="1">
                <a:latin typeface="Tahoma" panose="020B0604030504040204" pitchFamily="34" charset="0"/>
              </a:rPr>
              <a:t>Delito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5029200" y="2565400"/>
            <a:ext cx="3717925" cy="2116138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EFE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endParaRPr lang="es-ES" altLang="es-VE">
              <a:latin typeface="Arial" panose="020B0604020202020204" pitchFamily="34" charset="0"/>
            </a:endParaRP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Aquellos hechos que violen las 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disposiciones relativas a la 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conservación, defensa y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mejoramiento del ambiente y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que están tipificados como tal</a:t>
            </a:r>
          </a:p>
          <a:p>
            <a:pPr algn="just" eaLnBrk="1" hangingPunct="1"/>
            <a:r>
              <a:rPr lang="es-ES" altLang="es-VE">
                <a:latin typeface="Tahoma" panose="020B0604030504040204" pitchFamily="34" charset="0"/>
              </a:rPr>
              <a:t>en la Ley Penal del Ambiente</a:t>
            </a:r>
          </a:p>
          <a:p>
            <a:pPr algn="just" eaLnBrk="1" hangingPunct="1"/>
            <a:endParaRPr lang="es-ES" altLang="es-VE"/>
          </a:p>
        </p:txBody>
      </p:sp>
      <p:sp>
        <p:nvSpPr>
          <p:cNvPr id="46091" name="AutoShape 11"/>
          <p:cNvSpPr>
            <a:spLocks noChangeArrowheads="1"/>
          </p:cNvSpPr>
          <p:nvPr/>
        </p:nvSpPr>
        <p:spPr bwMode="auto">
          <a:xfrm>
            <a:off x="6324600" y="4833938"/>
            <a:ext cx="962025" cy="1143000"/>
          </a:xfrm>
          <a:prstGeom prst="downArrow">
            <a:avLst>
              <a:gd name="adj1" fmla="val 50000"/>
              <a:gd name="adj2" fmla="val 2970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VE" altLang="es-VE">
              <a:solidFill>
                <a:srgbClr val="7C6D2C"/>
              </a:solidFill>
              <a:latin typeface="Arial" panose="020B0604020202020204" pitchFamily="34" charset="0"/>
            </a:endParaRPr>
          </a:p>
        </p:txBody>
      </p:sp>
      <p:sp>
        <p:nvSpPr>
          <p:cNvPr id="46092" name="AutoShape 12"/>
          <p:cNvSpPr>
            <a:spLocks noChangeArrowheads="1"/>
          </p:cNvSpPr>
          <p:nvPr/>
        </p:nvSpPr>
        <p:spPr bwMode="auto">
          <a:xfrm>
            <a:off x="1752600" y="4757738"/>
            <a:ext cx="990600" cy="1219200"/>
          </a:xfrm>
          <a:prstGeom prst="downArrow">
            <a:avLst>
              <a:gd name="adj1" fmla="val 50000"/>
              <a:gd name="adj2" fmla="val 30769"/>
            </a:avLst>
          </a:prstGeom>
          <a:gradFill rotWithShape="0">
            <a:gsLst>
              <a:gs pos="0">
                <a:srgbClr val="FF6600"/>
              </a:gs>
              <a:gs pos="100000">
                <a:srgbClr val="EB5E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AutoShape 5"/>
          <p:cNvSpPr>
            <a:spLocks noChangeArrowheads="1"/>
          </p:cNvSpPr>
          <p:nvPr/>
        </p:nvSpPr>
        <p:spPr bwMode="auto">
          <a:xfrm>
            <a:off x="1524000" y="620713"/>
            <a:ext cx="685800" cy="792162"/>
          </a:xfrm>
          <a:prstGeom prst="downArrow">
            <a:avLst>
              <a:gd name="adj1" fmla="val 50000"/>
              <a:gd name="adj2" fmla="val 2887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81000" y="3059113"/>
            <a:ext cx="3748088" cy="25908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2E6C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CC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Se aplican por la administración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cuando se realizan actividades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contra la normativa y los actores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son personas naturales o jurídicas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cuyo basamento legal es la Ley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Orgánica de Procedimientos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Administrativos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68313" y="1555750"/>
            <a:ext cx="35274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VE" b="1">
                <a:latin typeface="Tahoma" panose="020B0604030504040204" pitchFamily="34" charset="0"/>
              </a:rPr>
              <a:t>Procedimiento Administrativo Sancionatorio (PAS)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6400800" y="620713"/>
            <a:ext cx="660400" cy="792162"/>
          </a:xfrm>
          <a:prstGeom prst="downArrow">
            <a:avLst>
              <a:gd name="adj1" fmla="val 50000"/>
              <a:gd name="adj2" fmla="val 29988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47113" name="Rectangle 9"/>
          <p:cNvSpPr>
            <a:spLocks noChangeArrowheads="1"/>
          </p:cNvSpPr>
          <p:nvPr/>
        </p:nvSpPr>
        <p:spPr bwMode="auto">
          <a:xfrm>
            <a:off x="4724400" y="2449513"/>
            <a:ext cx="3951288" cy="2562225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ECD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Estructura aplicada por el poder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judicial, cuando se realizan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actividades tipificadas como delito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en la Ley Penal del Ambiente,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 los actores son personas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naturales o jurídicas cuyo basamento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legal es el Código Orgánico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Procesal Penal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4859338" y="153511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 b="1">
                <a:latin typeface="Tahoma" panose="020B0604030504040204" pitchFamily="34" charset="0"/>
              </a:rPr>
              <a:t>Procedimiento Penal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2555875" y="260350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 b="1">
                <a:latin typeface="Tahoma" panose="020B0604030504040204" pitchFamily="34" charset="0"/>
              </a:rPr>
              <a:t>ILICITOS AMBIENTALES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50825" y="642938"/>
            <a:ext cx="1873250" cy="6985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2E6C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CC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Infracción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1619250" y="1484313"/>
            <a:ext cx="2520950" cy="11525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2C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Procedimiento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Administrativo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Sancionatorio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(PAS)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427538" y="1628775"/>
            <a:ext cx="2447925" cy="720725"/>
          </a:xfrm>
          <a:prstGeom prst="rect">
            <a:avLst/>
          </a:prstGeom>
          <a:gradFill rotWithShape="1">
            <a:gsLst>
              <a:gs pos="0">
                <a:srgbClr val="FFCC00"/>
              </a:gs>
              <a:gs pos="100000">
                <a:srgbClr val="FFF2C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00"/>
            </a:extrusionClr>
            <a:contourClr>
              <a:srgbClr val="FF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VE">
              <a:latin typeface="Arial" panose="020B0604020202020204" pitchFamily="34" charset="0"/>
            </a:endParaRP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Procedimiento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Penal</a:t>
            </a:r>
          </a:p>
          <a:p>
            <a:pPr algn="ctr" eaLnBrk="1" hangingPunct="1"/>
            <a:endParaRPr lang="es-ES" altLang="es-VE">
              <a:latin typeface="Tahoma" panose="020B0604030504040204" pitchFamily="34" charset="0"/>
            </a:endParaRP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943600" y="719138"/>
            <a:ext cx="1943100" cy="503237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2E6C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CC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Delito</a:t>
            </a:r>
          </a:p>
        </p:txBody>
      </p:sp>
      <p:sp>
        <p:nvSpPr>
          <p:cNvPr id="48138" name="AutoShape 10"/>
          <p:cNvSpPr>
            <a:spLocks noChangeArrowheads="1"/>
          </p:cNvSpPr>
          <p:nvPr/>
        </p:nvSpPr>
        <p:spPr bwMode="auto">
          <a:xfrm>
            <a:off x="684213" y="1484313"/>
            <a:ext cx="574675" cy="647700"/>
          </a:xfrm>
          <a:prstGeom prst="curvedRightArrow">
            <a:avLst>
              <a:gd name="adj1" fmla="val 22541"/>
              <a:gd name="adj2" fmla="val 45083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48139" name="AutoShape 11"/>
          <p:cNvSpPr>
            <a:spLocks noChangeArrowheads="1"/>
          </p:cNvSpPr>
          <p:nvPr/>
        </p:nvSpPr>
        <p:spPr bwMode="auto">
          <a:xfrm>
            <a:off x="7164388" y="1484313"/>
            <a:ext cx="576262" cy="720725"/>
          </a:xfrm>
          <a:prstGeom prst="curvedLeftArrow">
            <a:avLst>
              <a:gd name="adj1" fmla="val 25014"/>
              <a:gd name="adj2" fmla="val 50028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3276600" y="3081338"/>
            <a:ext cx="1871663" cy="431800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100000">
                <a:srgbClr val="FFC29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6600"/>
            </a:extrusionClr>
            <a:contourClr>
              <a:srgbClr val="FF66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 b="1">
                <a:latin typeface="Tahoma" panose="020B0604030504040204" pitchFamily="34" charset="0"/>
              </a:rPr>
              <a:t>SANCIÓN</a:t>
            </a:r>
          </a:p>
        </p:txBody>
      </p:sp>
      <p:sp>
        <p:nvSpPr>
          <p:cNvPr id="48141" name="AutoShape 13"/>
          <p:cNvSpPr>
            <a:spLocks noChangeArrowheads="1"/>
          </p:cNvSpPr>
          <p:nvPr/>
        </p:nvSpPr>
        <p:spPr bwMode="auto">
          <a:xfrm>
            <a:off x="2411413" y="2852738"/>
            <a:ext cx="576262" cy="504825"/>
          </a:xfrm>
          <a:prstGeom prst="curvedRightArrow">
            <a:avLst>
              <a:gd name="adj1" fmla="val 20000"/>
              <a:gd name="adj2" fmla="val 40000"/>
              <a:gd name="adj3" fmla="val 3805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48142" name="AutoShape 14"/>
          <p:cNvSpPr>
            <a:spLocks noChangeArrowheads="1"/>
          </p:cNvSpPr>
          <p:nvPr/>
        </p:nvSpPr>
        <p:spPr bwMode="auto">
          <a:xfrm>
            <a:off x="5651500" y="2708275"/>
            <a:ext cx="649288" cy="649288"/>
          </a:xfrm>
          <a:prstGeom prst="curvedLeftArrow">
            <a:avLst>
              <a:gd name="adj1" fmla="val 20000"/>
              <a:gd name="adj2" fmla="val 40000"/>
              <a:gd name="adj3" fmla="val 33333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48143" name="Rectangle 15"/>
          <p:cNvSpPr>
            <a:spLocks noChangeArrowheads="1"/>
          </p:cNvSpPr>
          <p:nvPr/>
        </p:nvSpPr>
        <p:spPr bwMode="auto">
          <a:xfrm>
            <a:off x="539750" y="3860800"/>
            <a:ext cx="3889375" cy="20161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4E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 b="1">
                <a:latin typeface="Tahoma" panose="020B0604030504040204" pitchFamily="34" charset="0"/>
              </a:rPr>
              <a:t>Sanción</a:t>
            </a:r>
            <a:r>
              <a:rPr lang="es-ES" altLang="es-VE">
                <a:latin typeface="Tahoma" panose="020B0604030504040204" pitchFamily="34" charset="0"/>
              </a:rPr>
              <a:t> generalmente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pecuniaria, cuando se produce el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desacato de una advertencia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precedida, en ocasiones puede ir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acompañada de otras sanciones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accesorias, como el comiso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y medidas de seguridad</a:t>
            </a:r>
          </a:p>
        </p:txBody>
      </p:sp>
      <p:sp>
        <p:nvSpPr>
          <p:cNvPr id="48144" name="Line 16"/>
          <p:cNvSpPr>
            <a:spLocks noChangeShapeType="1"/>
          </p:cNvSpPr>
          <p:nvPr/>
        </p:nvSpPr>
        <p:spPr bwMode="auto">
          <a:xfrm flipH="1">
            <a:off x="2771775" y="3500438"/>
            <a:ext cx="5048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4716463" y="3860800"/>
            <a:ext cx="3743325" cy="15843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EFE0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Cuando se prueba la transgresión,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se impone una sanción que consiste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en una multa o arresto proporcional</a:t>
            </a:r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5148263" y="3500438"/>
            <a:ext cx="50323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"/>
          <p:cNvSpPr>
            <a:spLocks noChangeArrowheads="1"/>
          </p:cNvSpPr>
          <p:nvPr/>
        </p:nvSpPr>
        <p:spPr bwMode="auto">
          <a:xfrm>
            <a:off x="2411413" y="1169988"/>
            <a:ext cx="5832475" cy="796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2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VE" altLang="es-VE"/>
          </a:p>
        </p:txBody>
      </p:sp>
      <p:sp>
        <p:nvSpPr>
          <p:cNvPr id="49155" name="Text Box 2"/>
          <p:cNvSpPr txBox="1">
            <a:spLocks noChangeArrowheads="1"/>
          </p:cNvSpPr>
          <p:nvPr/>
        </p:nvSpPr>
        <p:spPr bwMode="auto">
          <a:xfrm>
            <a:off x="1403350" y="52070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 b="1">
                <a:latin typeface="Lucida Calligraphy" panose="03010101010101010101" pitchFamily="66" charset="0"/>
              </a:rPr>
              <a:t>¿COMO DETECTAR UN ILICITO AMBIENTAL? </a:t>
            </a:r>
          </a:p>
        </p:txBody>
      </p:sp>
      <p:sp>
        <p:nvSpPr>
          <p:cNvPr id="49159" name="Text Box 6"/>
          <p:cNvSpPr txBox="1">
            <a:spLocks noChangeArrowheads="1"/>
          </p:cNvSpPr>
          <p:nvPr/>
        </p:nvSpPr>
        <p:spPr bwMode="auto">
          <a:xfrm>
            <a:off x="2484438" y="1312863"/>
            <a:ext cx="57610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>
                <a:latin typeface="Lucida Calligraphy" panose="03010101010101010101" pitchFamily="66" charset="0"/>
              </a:rPr>
              <a:t>Mediante información suministrada por un integrante de la comunidad</a:t>
            </a:r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900113" y="2465388"/>
            <a:ext cx="4419600" cy="685800"/>
          </a:xfrm>
          <a:prstGeom prst="rect">
            <a:avLst/>
          </a:prstGeom>
          <a:gradFill rotWithShape="1">
            <a:gsLst>
              <a:gs pos="0">
                <a:srgbClr val="CC9900"/>
              </a:gs>
              <a:gs pos="100000">
                <a:srgbClr val="F1E3B8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9900"/>
            </a:extrusionClr>
            <a:contourClr>
              <a:srgbClr val="CC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Lucida Calligraphy" panose="03010101010101010101" pitchFamily="66" charset="0"/>
              </a:rPr>
              <a:t>Al realizar recorridos de vigilancia y control</a:t>
            </a:r>
            <a:r>
              <a:rPr lang="es-ES" altLang="es-VE"/>
              <a:t> </a:t>
            </a:r>
          </a:p>
        </p:txBody>
      </p:sp>
      <p:sp>
        <p:nvSpPr>
          <p:cNvPr id="49161" name="Rectangle 8"/>
          <p:cNvSpPr>
            <a:spLocks noChangeArrowheads="1"/>
          </p:cNvSpPr>
          <p:nvPr/>
        </p:nvSpPr>
        <p:spPr bwMode="auto">
          <a:xfrm>
            <a:off x="3779838" y="3473450"/>
            <a:ext cx="4337050" cy="1143000"/>
          </a:xfrm>
          <a:prstGeom prst="rect">
            <a:avLst/>
          </a:prstGeom>
          <a:gradFill rotWithShape="1">
            <a:gsLst>
              <a:gs pos="0">
                <a:srgbClr val="FF9900"/>
              </a:gs>
              <a:gs pos="100000">
                <a:srgbClr val="FFE9C8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  <a:contourClr>
              <a:srgbClr val="FF99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Lucida Calligraphy" panose="03010101010101010101" pitchFamily="66" charset="0"/>
              </a:rPr>
              <a:t>Cuando se observa intervención en áreas</a:t>
            </a:r>
          </a:p>
          <a:p>
            <a:pPr algn="ctr" eaLnBrk="1" hangingPunct="1"/>
            <a:r>
              <a:rPr lang="es-ES" altLang="es-VE">
                <a:latin typeface="Lucida Calligraphy" panose="03010101010101010101" pitchFamily="66" charset="0"/>
              </a:rPr>
              <a:t> protegidas</a:t>
            </a:r>
          </a:p>
          <a:p>
            <a:pPr algn="ctr" eaLnBrk="1" hangingPunct="1"/>
            <a:r>
              <a:rPr lang="es-ES" altLang="es-VE">
                <a:latin typeface="Lucida Calligraphy" panose="03010101010101010101" pitchFamily="66" charset="0"/>
              </a:rPr>
              <a:t> y afectación de los recursos naturales</a:t>
            </a:r>
          </a:p>
          <a:p>
            <a:pPr algn="ctr" eaLnBrk="1" hangingPunct="1"/>
            <a:endParaRPr lang="es-ES" altLang="es-VE">
              <a:latin typeface="Lucida Calligraphy" panose="03010101010101010101" pitchFamily="66" charset="0"/>
            </a:endParaRPr>
          </a:p>
        </p:txBody>
      </p:sp>
      <p:sp>
        <p:nvSpPr>
          <p:cNvPr id="49162" name="Rectangle 9"/>
          <p:cNvSpPr>
            <a:spLocks noChangeArrowheads="1"/>
          </p:cNvSpPr>
          <p:nvPr/>
        </p:nvSpPr>
        <p:spPr bwMode="auto">
          <a:xfrm>
            <a:off x="684213" y="4913313"/>
            <a:ext cx="4038600" cy="7969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100000">
                <a:srgbClr val="FFF2E6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CC99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Lucida Calligraphy" panose="03010101010101010101" pitchFamily="66" charset="0"/>
              </a:rPr>
              <a:t>Por noticia criminis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714348" y="974709"/>
          <a:ext cx="7715304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0179" name="2 CuadroTexto"/>
          <p:cNvSpPr txBox="1">
            <a:spLocks noChangeArrowheads="1"/>
          </p:cNvSpPr>
          <p:nvPr/>
        </p:nvSpPr>
        <p:spPr bwMode="auto">
          <a:xfrm>
            <a:off x="2741613" y="188913"/>
            <a:ext cx="3659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2800">
                <a:latin typeface="Lucida Calligraphy" panose="03010101010101010101" pitchFamily="66" charset="0"/>
              </a:rPr>
              <a:t>¿Qué se denuncia?</a:t>
            </a:r>
            <a:r>
              <a:rPr lang="es-VE" altLang="es-VE" sz="28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571472" y="490520"/>
          <a:ext cx="7929618" cy="5715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03" name="2 Rectángulo"/>
          <p:cNvSpPr>
            <a:spLocks noChangeArrowheads="1"/>
          </p:cNvSpPr>
          <p:nvPr/>
        </p:nvSpPr>
        <p:spPr bwMode="auto">
          <a:xfrm>
            <a:off x="1979613" y="0"/>
            <a:ext cx="47386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2800">
                <a:solidFill>
                  <a:srgbClr val="000000"/>
                </a:solidFill>
                <a:latin typeface="Lucida Calligraphy" panose="03010101010101010101" pitchFamily="66" charset="0"/>
              </a:rPr>
              <a:t>¿Cuáles son esos hechos?</a:t>
            </a:r>
            <a:r>
              <a:rPr lang="es-VE" altLang="es-VE" sz="2800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57224" y="117454"/>
          <a:ext cx="778674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/>
        </p:nvGraphicFramePr>
        <p:xfrm>
          <a:off x="857224" y="130154"/>
          <a:ext cx="7786742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C:\Users\Athenea\AppData\Local\Microsoft\Windows\Temporary Internet Files\Content.IE5\U3BE8SWK\MCj04415230000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690688"/>
            <a:ext cx="2936875" cy="250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3 Rectángulo"/>
          <p:cNvSpPr>
            <a:spLocks noChangeArrowheads="1"/>
          </p:cNvSpPr>
          <p:nvPr/>
        </p:nvSpPr>
        <p:spPr bwMode="auto">
          <a:xfrm>
            <a:off x="2808288" y="333375"/>
            <a:ext cx="35750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2800">
                <a:solidFill>
                  <a:srgbClr val="000000"/>
                </a:solidFill>
                <a:latin typeface="Lucida Calligraphy" panose="03010101010101010101" pitchFamily="66" charset="0"/>
              </a:rPr>
              <a:t>¿Quién denuncia?</a:t>
            </a:r>
            <a:r>
              <a:rPr lang="es-VE" altLang="es-VE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4276" name="4 Rectángulo"/>
          <p:cNvSpPr>
            <a:spLocks noChangeArrowheads="1"/>
          </p:cNvSpPr>
          <p:nvPr/>
        </p:nvSpPr>
        <p:spPr bwMode="auto">
          <a:xfrm>
            <a:off x="630238" y="4833938"/>
            <a:ext cx="7643812" cy="94615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2800">
                <a:solidFill>
                  <a:srgbClr val="000000"/>
                </a:solidFill>
                <a:latin typeface="Lucida Calligraphy" panose="03010101010101010101" pitchFamily="66" charset="0"/>
              </a:rPr>
              <a:t>Cualquier persona, natural o jurídica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s-VE" sz="2800">
                <a:solidFill>
                  <a:srgbClr val="000000"/>
                </a:solidFill>
                <a:latin typeface="Lucida Calligraphy" panose="03010101010101010101" pitchFamily="66" charset="0"/>
              </a:rPr>
              <a:t> que tenga conocimientos de esos hechos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1403350" y="692150"/>
            <a:ext cx="6264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 b="1">
                <a:latin typeface="Tahoma" panose="020B0604030504040204" pitchFamily="34" charset="0"/>
              </a:rPr>
              <a:t>¿QUE HACER ANTE UN HECHO? 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1476375" y="1125538"/>
            <a:ext cx="60483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ES" altLang="es-VE">
                <a:latin typeface="Tahoma" panose="020B0604030504040204" pitchFamily="34" charset="0"/>
              </a:rPr>
              <a:t>Notificar de manera verbal o escrita a :</a:t>
            </a:r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1258888" y="3860800"/>
            <a:ext cx="3200400" cy="885825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100000">
                <a:srgbClr val="F4F4C8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  <a:contourClr>
              <a:srgbClr val="CC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Guardia Nacional  Bolivariana</a:t>
            </a:r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>
            <a:off x="2555875" y="1765300"/>
            <a:ext cx="5902325" cy="1828800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100000">
                <a:srgbClr val="FAFAE7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  <a:contourClr>
              <a:srgbClr val="CC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Ministerio del Poder Popular para Ecosocialismo y Aguas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a través del teléfono de acceso gratis:</a:t>
            </a:r>
          </a:p>
          <a:p>
            <a:pPr algn="ctr" eaLnBrk="1" hangingPunct="1"/>
            <a:r>
              <a:rPr lang="es-ES" altLang="es-VE" b="1">
                <a:latin typeface="Tahoma" panose="020B0604030504040204" pitchFamily="34" charset="0"/>
              </a:rPr>
              <a:t>0800 Ambiente (0800-26243683)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por la pagina web a la dirección de </a:t>
            </a:r>
          </a:p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correo electrónico</a:t>
            </a:r>
          </a:p>
          <a:p>
            <a:pPr algn="ctr" eaLnBrk="1" hangingPunct="1"/>
            <a:r>
              <a:rPr lang="es-ES" altLang="es-VE" b="1">
                <a:latin typeface="Tahoma" panose="020B0604030504040204" pitchFamily="34" charset="0"/>
              </a:rPr>
              <a:t>www. minamb. gob. ve</a:t>
            </a:r>
          </a:p>
        </p:txBody>
      </p:sp>
      <p:sp>
        <p:nvSpPr>
          <p:cNvPr id="55305" name="Rectangle 9"/>
          <p:cNvSpPr>
            <a:spLocks noChangeArrowheads="1"/>
          </p:cNvSpPr>
          <p:nvPr/>
        </p:nvSpPr>
        <p:spPr bwMode="auto">
          <a:xfrm>
            <a:off x="3132138" y="5013325"/>
            <a:ext cx="3319462" cy="719138"/>
          </a:xfrm>
          <a:prstGeom prst="rect">
            <a:avLst/>
          </a:prstGeom>
          <a:gradFill rotWithShape="1">
            <a:gsLst>
              <a:gs pos="0">
                <a:srgbClr val="CCCC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CC00"/>
            </a:extrusionClr>
            <a:contourClr>
              <a:srgbClr val="CCCC0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VE">
                <a:latin typeface="Tahoma" panose="020B0604030504040204" pitchFamily="34" charset="0"/>
              </a:rPr>
              <a:t>Ministerio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val 2"/>
          <p:cNvSpPr>
            <a:spLocks noChangeArrowheads="1"/>
          </p:cNvSpPr>
          <p:nvPr/>
        </p:nvSpPr>
        <p:spPr bwMode="auto">
          <a:xfrm>
            <a:off x="755650" y="0"/>
            <a:ext cx="7854950" cy="5734050"/>
          </a:xfrm>
          <a:prstGeom prst="ellips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11267" name="Oval 4"/>
          <p:cNvSpPr>
            <a:spLocks noChangeArrowheads="1"/>
          </p:cNvSpPr>
          <p:nvPr/>
        </p:nvSpPr>
        <p:spPr bwMode="auto">
          <a:xfrm>
            <a:off x="3719513" y="95250"/>
            <a:ext cx="1676400" cy="16002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MX" altLang="es-VE" sz="2400" b="1">
                <a:solidFill>
                  <a:srgbClr val="FFFF00"/>
                </a:solidFill>
              </a:rPr>
              <a:t>MINISTRO</a:t>
            </a:r>
            <a:endParaRPr lang="es-VE" altLang="es-VE" sz="2400" b="1">
              <a:solidFill>
                <a:srgbClr val="FFFF00"/>
              </a:solidFill>
            </a:endParaRPr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2757488" y="14288"/>
            <a:ext cx="3581400" cy="3505200"/>
          </a:xfrm>
          <a:prstGeom prst="ellips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11269" name="Oval 9"/>
          <p:cNvSpPr>
            <a:spLocks noChangeArrowheads="1"/>
          </p:cNvSpPr>
          <p:nvPr/>
        </p:nvSpPr>
        <p:spPr bwMode="auto">
          <a:xfrm>
            <a:off x="6553200" y="152400"/>
            <a:ext cx="457200" cy="457200"/>
          </a:xfrm>
          <a:prstGeom prst="ellipse">
            <a:avLst/>
          </a:prstGeom>
          <a:gradFill rotWithShape="0">
            <a:gsLst>
              <a:gs pos="0">
                <a:srgbClr val="D6E0FF"/>
              </a:gs>
              <a:gs pos="100000">
                <a:srgbClr val="3366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11270" name="Oval 15"/>
          <p:cNvSpPr>
            <a:spLocks noChangeArrowheads="1"/>
          </p:cNvSpPr>
          <p:nvPr/>
        </p:nvSpPr>
        <p:spPr bwMode="auto">
          <a:xfrm>
            <a:off x="152400" y="3733800"/>
            <a:ext cx="457200" cy="457200"/>
          </a:xfrm>
          <a:prstGeom prst="ellipse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11271" name="Oval 16"/>
          <p:cNvSpPr>
            <a:spLocks noChangeArrowheads="1"/>
          </p:cNvSpPr>
          <p:nvPr/>
        </p:nvSpPr>
        <p:spPr bwMode="auto">
          <a:xfrm>
            <a:off x="1928813" y="428625"/>
            <a:ext cx="457200" cy="457200"/>
          </a:xfrm>
          <a:prstGeom prst="ellipse">
            <a:avLst/>
          </a:prstGeom>
          <a:gradFill rotWithShape="0">
            <a:gsLst>
              <a:gs pos="0">
                <a:srgbClr val="3366FF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VE" altLang="es-VE" sz="1800"/>
          </a:p>
        </p:txBody>
      </p:sp>
      <p:sp>
        <p:nvSpPr>
          <p:cNvPr id="11272" name="Text Box 18"/>
          <p:cNvSpPr txBox="1">
            <a:spLocks noChangeArrowheads="1"/>
          </p:cNvSpPr>
          <p:nvPr/>
        </p:nvSpPr>
        <p:spPr bwMode="auto">
          <a:xfrm>
            <a:off x="7010400" y="152400"/>
            <a:ext cx="13065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/>
              <a:t>Consultoría jurídica</a:t>
            </a:r>
            <a:endParaRPr lang="es-VE" altLang="es-VE" sz="1400" b="1"/>
          </a:p>
        </p:txBody>
      </p:sp>
      <p:sp>
        <p:nvSpPr>
          <p:cNvPr id="11273" name="Text Box 19"/>
          <p:cNvSpPr txBox="1">
            <a:spLocks noChangeArrowheads="1"/>
          </p:cNvSpPr>
          <p:nvPr/>
        </p:nvSpPr>
        <p:spPr bwMode="auto">
          <a:xfrm>
            <a:off x="8324850" y="1643063"/>
            <a:ext cx="819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>
                <a:solidFill>
                  <a:schemeClr val="bg1"/>
                </a:solidFill>
              </a:rPr>
              <a:t>Auditoria Interna</a:t>
            </a:r>
            <a:endParaRPr lang="es-VE" altLang="es-VE" sz="1400" b="1">
              <a:solidFill>
                <a:schemeClr val="bg1"/>
              </a:solidFill>
            </a:endParaRPr>
          </a:p>
        </p:txBody>
      </p:sp>
      <p:sp>
        <p:nvSpPr>
          <p:cNvPr id="11274" name="Text Box 20"/>
          <p:cNvSpPr txBox="1">
            <a:spLocks noChangeArrowheads="1"/>
          </p:cNvSpPr>
          <p:nvPr/>
        </p:nvSpPr>
        <p:spPr bwMode="auto">
          <a:xfrm>
            <a:off x="2268538" y="549275"/>
            <a:ext cx="1085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rIns="180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/>
              <a:t>Dirección del Despacho</a:t>
            </a:r>
            <a:endParaRPr lang="es-VE" altLang="es-VE" sz="1400" b="1"/>
          </a:p>
        </p:txBody>
      </p:sp>
      <p:sp>
        <p:nvSpPr>
          <p:cNvPr id="11275" name="Text Box 21"/>
          <p:cNvSpPr txBox="1">
            <a:spLocks noChangeArrowheads="1"/>
          </p:cNvSpPr>
          <p:nvPr/>
        </p:nvSpPr>
        <p:spPr bwMode="auto">
          <a:xfrm>
            <a:off x="5724525" y="5734050"/>
            <a:ext cx="15049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/>
              <a:t>Oficina de Gestión  y Cooperación Internacional</a:t>
            </a:r>
            <a:endParaRPr lang="es-VE" altLang="es-VE" sz="1400" b="1"/>
          </a:p>
        </p:txBody>
      </p:sp>
      <p:sp>
        <p:nvSpPr>
          <p:cNvPr id="11276" name="Text Box 22"/>
          <p:cNvSpPr txBox="1">
            <a:spLocks noChangeArrowheads="1"/>
          </p:cNvSpPr>
          <p:nvPr/>
        </p:nvSpPr>
        <p:spPr bwMode="auto">
          <a:xfrm>
            <a:off x="7981950" y="4572000"/>
            <a:ext cx="1162050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/>
              <a:t>Servicios Autónomos (3)</a:t>
            </a:r>
            <a:endParaRPr lang="es-VE" altLang="es-VE" sz="1400" b="1"/>
          </a:p>
        </p:txBody>
      </p:sp>
      <p:sp>
        <p:nvSpPr>
          <p:cNvPr id="11277" name="Text Box 23"/>
          <p:cNvSpPr txBox="1">
            <a:spLocks noChangeArrowheads="1"/>
          </p:cNvSpPr>
          <p:nvPr/>
        </p:nvSpPr>
        <p:spPr bwMode="auto">
          <a:xfrm>
            <a:off x="2051050" y="5661025"/>
            <a:ext cx="1296988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0800" rIns="1800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/>
              <a:t>Oficina de Planificación y Presupuesto</a:t>
            </a:r>
            <a:endParaRPr lang="es-VE" altLang="es-VE" sz="1400" b="1"/>
          </a:p>
        </p:txBody>
      </p:sp>
      <p:sp>
        <p:nvSpPr>
          <p:cNvPr id="11278" name="Text Box 24"/>
          <p:cNvSpPr txBox="1">
            <a:spLocks noChangeArrowheads="1"/>
          </p:cNvSpPr>
          <p:nvPr/>
        </p:nvSpPr>
        <p:spPr bwMode="auto">
          <a:xfrm>
            <a:off x="611188" y="5286375"/>
            <a:ext cx="1374775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66CCFF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/>
              <a:t>Oficina de Administración y Servicios</a:t>
            </a:r>
            <a:endParaRPr lang="es-VE" altLang="es-VE" sz="1400" b="1"/>
          </a:p>
        </p:txBody>
      </p:sp>
      <p:sp>
        <p:nvSpPr>
          <p:cNvPr id="11279" name="Text Box 25"/>
          <p:cNvSpPr txBox="1">
            <a:spLocks noChangeArrowheads="1"/>
          </p:cNvSpPr>
          <p:nvPr/>
        </p:nvSpPr>
        <p:spPr bwMode="auto">
          <a:xfrm>
            <a:off x="7215188" y="5214938"/>
            <a:ext cx="12446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MX" altLang="es-VE" sz="1400" b="1"/>
              <a:t>Oficina de Comunicación Institucional</a:t>
            </a:r>
            <a:endParaRPr lang="es-VE" altLang="es-VE" sz="1400" b="1"/>
          </a:p>
        </p:txBody>
      </p:sp>
      <p:sp>
        <p:nvSpPr>
          <p:cNvPr id="11280" name="Text Box 27"/>
          <p:cNvSpPr txBox="1">
            <a:spLocks noChangeArrowheads="1"/>
          </p:cNvSpPr>
          <p:nvPr/>
        </p:nvSpPr>
        <p:spPr bwMode="auto">
          <a:xfrm>
            <a:off x="0" y="1357313"/>
            <a:ext cx="19812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95000"/>
              </a:lnSpc>
              <a:buFontTx/>
              <a:buNone/>
            </a:pPr>
            <a:r>
              <a:rPr lang="es-MX" altLang="es-VE" sz="1400" b="1">
                <a:solidFill>
                  <a:schemeClr val="bg1"/>
                </a:solidFill>
              </a:rPr>
              <a:t>Oficina de</a:t>
            </a:r>
          </a:p>
          <a:p>
            <a:pPr eaLnBrk="1" hangingPunct="1">
              <a:lnSpc>
                <a:spcPct val="95000"/>
              </a:lnSpc>
              <a:buFontTx/>
              <a:buNone/>
            </a:pPr>
            <a:r>
              <a:rPr lang="es-MX" altLang="es-VE" sz="1400" b="1">
                <a:solidFill>
                  <a:schemeClr val="bg1"/>
                </a:solidFill>
              </a:rPr>
              <a:t> Análisis Estratégico</a:t>
            </a:r>
            <a:endParaRPr lang="es-VE" altLang="es-VE" sz="1400" b="1">
              <a:solidFill>
                <a:schemeClr val="bg1"/>
              </a:solidFill>
            </a:endParaRPr>
          </a:p>
        </p:txBody>
      </p:sp>
      <p:sp>
        <p:nvSpPr>
          <p:cNvPr id="11281" name="Text Box 28"/>
          <p:cNvSpPr txBox="1">
            <a:spLocks noChangeArrowheads="1"/>
          </p:cNvSpPr>
          <p:nvPr/>
        </p:nvSpPr>
        <p:spPr bwMode="auto">
          <a:xfrm>
            <a:off x="6429375" y="928688"/>
            <a:ext cx="15240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" rIns="0" bIns="1080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es-MX" altLang="es-VE" sz="1400" b="1"/>
              <a:t>Oficina de</a:t>
            </a:r>
          </a:p>
          <a:p>
            <a:pPr algn="ctr" eaLnBrk="1" hangingPunct="1">
              <a:lnSpc>
                <a:spcPct val="95000"/>
              </a:lnSpc>
              <a:buFontTx/>
              <a:buNone/>
            </a:pPr>
            <a:r>
              <a:rPr lang="es-MX" altLang="es-VE" sz="1400" b="1"/>
              <a:t> Recursos Humanos</a:t>
            </a:r>
            <a:endParaRPr lang="es-VE" altLang="es-VE" sz="1400" b="1"/>
          </a:p>
        </p:txBody>
      </p:sp>
      <p:sp>
        <p:nvSpPr>
          <p:cNvPr id="27666" name="Oval 44"/>
          <p:cNvSpPr>
            <a:spLocks noChangeArrowheads="1"/>
          </p:cNvSpPr>
          <p:nvPr/>
        </p:nvSpPr>
        <p:spPr bwMode="auto">
          <a:xfrm>
            <a:off x="3929063" y="5357813"/>
            <a:ext cx="1419225" cy="115728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solidFill>
              <a:srgbClr val="3366FF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MX" altLang="es-VE" sz="2400" b="1">
                <a:solidFill>
                  <a:srgbClr val="0000FF"/>
                </a:solidFill>
                <a:latin typeface="Calibri" panose="020F0502020204030204" pitchFamily="34" charset="0"/>
              </a:rPr>
              <a:t>D.E.E.A.</a:t>
            </a:r>
            <a:endParaRPr lang="es-VE" altLang="es-VE" sz="2400" b="1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grpSp>
        <p:nvGrpSpPr>
          <p:cNvPr id="11283" name="Group 49"/>
          <p:cNvGrpSpPr>
            <a:grpSpLocks/>
          </p:cNvGrpSpPr>
          <p:nvPr/>
        </p:nvGrpSpPr>
        <p:grpSpPr bwMode="auto">
          <a:xfrm>
            <a:off x="468313" y="1052513"/>
            <a:ext cx="8283575" cy="4684712"/>
            <a:chOff x="240" y="672"/>
            <a:chExt cx="5129" cy="2876"/>
          </a:xfrm>
        </p:grpSpPr>
        <p:sp>
          <p:nvSpPr>
            <p:cNvPr id="11284" name="Oval 3"/>
            <p:cNvSpPr>
              <a:spLocks noChangeArrowheads="1"/>
            </p:cNvSpPr>
            <p:nvPr/>
          </p:nvSpPr>
          <p:spPr bwMode="auto">
            <a:xfrm>
              <a:off x="1523" y="3216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D3DE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85" name="Oval 6"/>
            <p:cNvSpPr>
              <a:spLocks noChangeArrowheads="1"/>
            </p:cNvSpPr>
            <p:nvPr/>
          </p:nvSpPr>
          <p:spPr bwMode="auto">
            <a:xfrm>
              <a:off x="3936" y="1104"/>
              <a:ext cx="1104" cy="528"/>
            </a:xfrm>
            <a:prstGeom prst="ellipse">
              <a:avLst/>
            </a:prstGeom>
            <a:solidFill>
              <a:srgbClr val="00CC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DESPACHO DEL VICEMINISTRO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 DEL AGUA</a:t>
              </a:r>
              <a:endParaRPr lang="es-VE" altLang="es-VE" sz="1200" b="1">
                <a:solidFill>
                  <a:srgbClr val="0000FF"/>
                </a:solidFill>
              </a:endParaRPr>
            </a:p>
          </p:txBody>
        </p:sp>
        <p:sp>
          <p:nvSpPr>
            <p:cNvPr id="11286" name="Oval 7"/>
            <p:cNvSpPr>
              <a:spLocks noChangeArrowheads="1"/>
            </p:cNvSpPr>
            <p:nvPr/>
          </p:nvSpPr>
          <p:spPr bwMode="auto">
            <a:xfrm>
              <a:off x="2352" y="2184"/>
              <a:ext cx="1104" cy="528"/>
            </a:xfrm>
            <a:prstGeom prst="ellipse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DESPACHO DEL VICEMINISTRO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DE CONSERVACIÓN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AMBIENTAL</a:t>
              </a:r>
              <a:endParaRPr lang="es-VE" altLang="es-VE" sz="1200" b="1">
                <a:solidFill>
                  <a:srgbClr val="0000FF"/>
                </a:solidFill>
              </a:endParaRPr>
            </a:p>
          </p:txBody>
        </p:sp>
        <p:sp>
          <p:nvSpPr>
            <p:cNvPr id="11287" name="Oval 8"/>
            <p:cNvSpPr>
              <a:spLocks noChangeArrowheads="1"/>
            </p:cNvSpPr>
            <p:nvPr/>
          </p:nvSpPr>
          <p:spPr bwMode="auto">
            <a:xfrm>
              <a:off x="348" y="1067"/>
              <a:ext cx="1248" cy="600"/>
            </a:xfrm>
            <a:prstGeom prst="ellipse">
              <a:avLst/>
            </a:prstGeom>
            <a:solidFill>
              <a:srgbClr val="FFCC0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DESPACHO DEL VICEMINISTRO DE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 ORDENACIÓN Y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 b="1">
                  <a:solidFill>
                    <a:srgbClr val="0000FF"/>
                  </a:solidFill>
                </a:rPr>
                <a:t>ADMINISTRACIÓN AMBIENTAL</a:t>
              </a:r>
              <a:endParaRPr lang="es-VE" altLang="es-VE" sz="1200" b="1">
                <a:solidFill>
                  <a:srgbClr val="0000FF"/>
                </a:solidFill>
              </a:endParaRPr>
            </a:p>
          </p:txBody>
        </p:sp>
        <p:sp>
          <p:nvSpPr>
            <p:cNvPr id="11288" name="Oval 10"/>
            <p:cNvSpPr>
              <a:spLocks noChangeArrowheads="1"/>
            </p:cNvSpPr>
            <p:nvPr/>
          </p:nvSpPr>
          <p:spPr bwMode="auto">
            <a:xfrm>
              <a:off x="5081" y="141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EDAFF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89" name="Oval 11"/>
            <p:cNvSpPr>
              <a:spLocks noChangeArrowheads="1"/>
            </p:cNvSpPr>
            <p:nvPr/>
          </p:nvSpPr>
          <p:spPr bwMode="auto">
            <a:xfrm>
              <a:off x="4816" y="2471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E0E8FF"/>
                </a:gs>
                <a:gs pos="100000">
                  <a:srgbClr val="3366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90" name="Oval 12"/>
            <p:cNvSpPr>
              <a:spLocks noChangeArrowheads="1"/>
            </p:cNvSpPr>
            <p:nvPr/>
          </p:nvSpPr>
          <p:spPr bwMode="auto">
            <a:xfrm>
              <a:off x="4329" y="2909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E6ECFF"/>
                </a:gs>
                <a:gs pos="100000">
                  <a:srgbClr val="3366FF"/>
                </a:gs>
              </a:gsLst>
              <a:lin ang="27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91" name="Oval 13"/>
            <p:cNvSpPr>
              <a:spLocks noChangeArrowheads="1"/>
            </p:cNvSpPr>
            <p:nvPr/>
          </p:nvSpPr>
          <p:spPr bwMode="auto">
            <a:xfrm>
              <a:off x="3710" y="3260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C1D0FF"/>
                </a:gs>
              </a:gsLst>
              <a:path path="rect">
                <a:fillToRect l="100000" t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92" name="Oval 14"/>
            <p:cNvSpPr>
              <a:spLocks noChangeArrowheads="1"/>
            </p:cNvSpPr>
            <p:nvPr/>
          </p:nvSpPr>
          <p:spPr bwMode="auto">
            <a:xfrm>
              <a:off x="948" y="2909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D9E3FF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93" name="Oval 17"/>
            <p:cNvSpPr>
              <a:spLocks noChangeArrowheads="1"/>
            </p:cNvSpPr>
            <p:nvPr/>
          </p:nvSpPr>
          <p:spPr bwMode="auto">
            <a:xfrm>
              <a:off x="614" y="672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3366FF"/>
                </a:gs>
                <a:gs pos="100000">
                  <a:srgbClr val="CEDA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94" name="Oval 26"/>
            <p:cNvSpPr>
              <a:spLocks noChangeArrowheads="1"/>
            </p:cNvSpPr>
            <p:nvPr/>
          </p:nvSpPr>
          <p:spPr bwMode="auto">
            <a:xfrm>
              <a:off x="4816" y="760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CDD9FF"/>
                </a:gs>
                <a:gs pos="100000">
                  <a:srgbClr val="3366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295" name="Rectangle 29"/>
            <p:cNvSpPr>
              <a:spLocks noChangeArrowheads="1"/>
            </p:cNvSpPr>
            <p:nvPr/>
          </p:nvSpPr>
          <p:spPr bwMode="auto">
            <a:xfrm>
              <a:off x="1728" y="2496"/>
              <a:ext cx="612" cy="38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Ofic. Nac.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de Diversidad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 Biológica</a:t>
              </a:r>
              <a:endParaRPr lang="es-VE" altLang="es-VE" sz="1200"/>
            </a:p>
          </p:txBody>
        </p:sp>
        <p:sp>
          <p:nvSpPr>
            <p:cNvPr id="11296" name="Rectangle 30"/>
            <p:cNvSpPr>
              <a:spLocks noChangeArrowheads="1"/>
            </p:cNvSpPr>
            <p:nvPr/>
          </p:nvSpPr>
          <p:spPr bwMode="auto">
            <a:xfrm>
              <a:off x="2352" y="2736"/>
              <a:ext cx="612" cy="384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Calidad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Ambiental</a:t>
              </a:r>
              <a:endParaRPr lang="es-VE" altLang="es-VE" sz="1200"/>
            </a:p>
          </p:txBody>
        </p:sp>
        <p:sp>
          <p:nvSpPr>
            <p:cNvPr id="11297" name="Rectangle 31"/>
            <p:cNvSpPr>
              <a:spLocks noChangeArrowheads="1"/>
            </p:cNvSpPr>
            <p:nvPr/>
          </p:nvSpPr>
          <p:spPr bwMode="auto">
            <a:xfrm>
              <a:off x="3456" y="2496"/>
              <a:ext cx="492" cy="192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Bosques</a:t>
              </a:r>
              <a:endParaRPr lang="es-VE" altLang="es-VE" sz="1200"/>
            </a:p>
          </p:txBody>
        </p:sp>
        <p:sp>
          <p:nvSpPr>
            <p:cNvPr id="11298" name="Rectangle 32"/>
            <p:cNvSpPr>
              <a:spLocks noChangeArrowheads="1"/>
            </p:cNvSpPr>
            <p:nvPr/>
          </p:nvSpPr>
          <p:spPr bwMode="auto">
            <a:xfrm>
              <a:off x="3096" y="2742"/>
              <a:ext cx="1128" cy="378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Educación Ambiental 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y</a:t>
              </a:r>
            </a:p>
            <a:p>
              <a:pPr algn="ctr" eaLnBrk="1" hangingPunct="1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 Participación  Comunitaria</a:t>
              </a:r>
              <a:endParaRPr lang="es-VE" altLang="es-VE" sz="1200"/>
            </a:p>
          </p:txBody>
        </p:sp>
        <p:sp>
          <p:nvSpPr>
            <p:cNvPr id="11299" name="Rectangle 33"/>
            <p:cNvSpPr>
              <a:spLocks noChangeArrowheads="1"/>
            </p:cNvSpPr>
            <p:nvPr/>
          </p:nvSpPr>
          <p:spPr bwMode="auto">
            <a:xfrm>
              <a:off x="3816" y="1656"/>
              <a:ext cx="612" cy="38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Equipamiento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Ambiental</a:t>
              </a:r>
              <a:endParaRPr lang="es-VE" altLang="es-VE" sz="1200"/>
            </a:p>
          </p:txBody>
        </p:sp>
        <p:sp>
          <p:nvSpPr>
            <p:cNvPr id="11300" name="Rectangle 34"/>
            <p:cNvSpPr>
              <a:spLocks noChangeArrowheads="1"/>
            </p:cNvSpPr>
            <p:nvPr/>
          </p:nvSpPr>
          <p:spPr bwMode="auto">
            <a:xfrm>
              <a:off x="4548" y="1644"/>
              <a:ext cx="612" cy="38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Cuencas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Hidrográficas</a:t>
              </a:r>
              <a:endParaRPr lang="es-VE" altLang="es-VE" sz="1200"/>
            </a:p>
          </p:txBody>
        </p:sp>
        <p:sp>
          <p:nvSpPr>
            <p:cNvPr id="11301" name="Rectangle 35"/>
            <p:cNvSpPr>
              <a:spLocks noChangeArrowheads="1"/>
            </p:cNvSpPr>
            <p:nvPr/>
          </p:nvSpPr>
          <p:spPr bwMode="auto">
            <a:xfrm>
              <a:off x="240" y="1653"/>
              <a:ext cx="613" cy="33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Planificación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 y Ordenación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Ambiental</a:t>
              </a:r>
              <a:endParaRPr lang="es-VE" altLang="es-VE" sz="1200"/>
            </a:p>
          </p:txBody>
        </p:sp>
        <p:sp>
          <p:nvSpPr>
            <p:cNvPr id="11302" name="Rectangle 36"/>
            <p:cNvSpPr>
              <a:spLocks noChangeArrowheads="1"/>
            </p:cNvSpPr>
            <p:nvPr/>
          </p:nvSpPr>
          <p:spPr bwMode="auto">
            <a:xfrm>
              <a:off x="960" y="1734"/>
              <a:ext cx="537" cy="337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Vigilancia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y Control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Ambiental</a:t>
              </a:r>
              <a:endParaRPr lang="es-VE" altLang="es-VE" sz="1200"/>
            </a:p>
          </p:txBody>
        </p:sp>
        <p:sp>
          <p:nvSpPr>
            <p:cNvPr id="11303" name="Rectangle 37"/>
            <p:cNvSpPr>
              <a:spLocks noChangeArrowheads="1"/>
            </p:cNvSpPr>
            <p:nvPr/>
          </p:nvSpPr>
          <p:spPr bwMode="auto">
            <a:xfrm>
              <a:off x="1596" y="1580"/>
              <a:ext cx="612" cy="449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Ofic.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Administrativa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de Permisiones</a:t>
              </a:r>
              <a:endParaRPr lang="es-VE" altLang="es-VE" sz="1200"/>
            </a:p>
          </p:txBody>
        </p:sp>
        <p:sp>
          <p:nvSpPr>
            <p:cNvPr id="11304" name="AutoShape 38"/>
            <p:cNvSpPr>
              <a:spLocks noChangeArrowheads="1"/>
            </p:cNvSpPr>
            <p:nvPr/>
          </p:nvSpPr>
          <p:spPr bwMode="auto">
            <a:xfrm>
              <a:off x="576" y="2208"/>
              <a:ext cx="864" cy="14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lIns="18000" tIns="10800" rIns="18000" bIns="1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Institutos Autónomos</a:t>
              </a:r>
              <a:endParaRPr lang="es-VE" altLang="es-VE" sz="1200"/>
            </a:p>
          </p:txBody>
        </p:sp>
        <p:sp>
          <p:nvSpPr>
            <p:cNvPr id="11305" name="AutoShape 39"/>
            <p:cNvSpPr>
              <a:spLocks noChangeArrowheads="1"/>
            </p:cNvSpPr>
            <p:nvPr/>
          </p:nvSpPr>
          <p:spPr bwMode="auto">
            <a:xfrm>
              <a:off x="576" y="2424"/>
              <a:ext cx="864" cy="14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lIns="18000" tIns="10800" rIns="18000" bIns="1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Empresas</a:t>
              </a:r>
              <a:endParaRPr lang="es-VE" altLang="es-VE" sz="1200"/>
            </a:p>
          </p:txBody>
        </p:sp>
        <p:sp>
          <p:nvSpPr>
            <p:cNvPr id="11306" name="AutoShape 40"/>
            <p:cNvSpPr>
              <a:spLocks noChangeArrowheads="1"/>
            </p:cNvSpPr>
            <p:nvPr/>
          </p:nvSpPr>
          <p:spPr bwMode="auto">
            <a:xfrm>
              <a:off x="576" y="2640"/>
              <a:ext cx="864" cy="14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 cap="rnd">
              <a:solidFill>
                <a:srgbClr val="0000FF"/>
              </a:solidFill>
              <a:prstDash val="sysDot"/>
              <a:round/>
              <a:headEnd/>
              <a:tailEnd/>
            </a:ln>
          </p:spPr>
          <p:txBody>
            <a:bodyPr wrap="none" lIns="18000" tIns="10800" rIns="18000" bIns="10800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s-MX" altLang="es-VE" sz="1200"/>
                <a:t>Fundaciones</a:t>
              </a:r>
              <a:endParaRPr lang="es-VE" altLang="es-VE" sz="1200"/>
            </a:p>
          </p:txBody>
        </p:sp>
        <p:cxnSp>
          <p:nvCxnSpPr>
            <p:cNvPr id="11307" name="AutoShape 41"/>
            <p:cNvCxnSpPr>
              <a:cxnSpLocks noChangeShapeType="1"/>
              <a:stCxn id="11270" idx="6"/>
              <a:endCxn id="11304" idx="1"/>
            </p:cNvCxnSpPr>
            <p:nvPr/>
          </p:nvCxnSpPr>
          <p:spPr bwMode="auto">
            <a:xfrm flipV="1">
              <a:off x="384" y="2280"/>
              <a:ext cx="192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8" name="AutoShape 42"/>
            <p:cNvCxnSpPr>
              <a:cxnSpLocks noChangeShapeType="1"/>
              <a:stCxn id="11270" idx="6"/>
              <a:endCxn id="11305" idx="1"/>
            </p:cNvCxnSpPr>
            <p:nvPr/>
          </p:nvCxnSpPr>
          <p:spPr bwMode="auto">
            <a:xfrm>
              <a:off x="384" y="2496"/>
              <a:ext cx="192" cy="0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309" name="AutoShape 43"/>
            <p:cNvCxnSpPr>
              <a:cxnSpLocks noChangeShapeType="1"/>
              <a:stCxn id="11270" idx="6"/>
              <a:endCxn id="11306" idx="1"/>
            </p:cNvCxnSpPr>
            <p:nvPr/>
          </p:nvCxnSpPr>
          <p:spPr bwMode="auto">
            <a:xfrm>
              <a:off x="384" y="2496"/>
              <a:ext cx="192" cy="216"/>
            </a:xfrm>
            <a:prstGeom prst="straightConnector1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1310" name="Oval 46"/>
            <p:cNvSpPr>
              <a:spLocks noChangeArrowheads="1"/>
            </p:cNvSpPr>
            <p:nvPr/>
          </p:nvSpPr>
          <p:spPr bwMode="auto">
            <a:xfrm>
              <a:off x="2808" y="2088"/>
              <a:ext cx="192" cy="192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311" name="Oval 47"/>
            <p:cNvSpPr>
              <a:spLocks noChangeArrowheads="1"/>
            </p:cNvSpPr>
            <p:nvPr/>
          </p:nvSpPr>
          <p:spPr bwMode="auto">
            <a:xfrm>
              <a:off x="3710" y="1243"/>
              <a:ext cx="192" cy="192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  <p:sp>
          <p:nvSpPr>
            <p:cNvPr id="11312" name="Oval 48"/>
            <p:cNvSpPr>
              <a:spLocks noChangeArrowheads="1"/>
            </p:cNvSpPr>
            <p:nvPr/>
          </p:nvSpPr>
          <p:spPr bwMode="auto">
            <a:xfrm>
              <a:off x="1587" y="1287"/>
              <a:ext cx="192" cy="192"/>
            </a:xfrm>
            <a:prstGeom prst="ellipse">
              <a:avLst/>
            </a:prstGeom>
            <a:solidFill>
              <a:srgbClr val="3366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VE" altLang="es-VE" sz="18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/>
        </p:nvGraphicFramePr>
        <p:xfrm>
          <a:off x="357188" y="1690688"/>
          <a:ext cx="80772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0" name="Imagen de mapa de bits" r:id="rId3" imgW="7059010" imgH="3172268" progId="PBrush">
                  <p:embed/>
                </p:oleObj>
              </mc:Choice>
              <mc:Fallback>
                <p:oleObj name="Imagen de mapa de bits" r:id="rId3" imgW="7059010" imgH="317226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1690688"/>
                        <a:ext cx="8077200" cy="3581400"/>
                      </a:xfrm>
                      <a:prstGeom prst="rect">
                        <a:avLst/>
                      </a:prstGeom>
                      <a:gradFill rotWithShape="0">
                        <a:gsLst>
                          <a:gs pos="0">
                            <a:srgbClr val="CCCC00"/>
                          </a:gs>
                          <a:gs pos="100000">
                            <a:srgbClr val="F6F6D0"/>
                          </a:gs>
                        </a:gsLst>
                        <a:path path="shape">
                          <a:fillToRect l="50000" t="50000" r="50000" b="50000"/>
                        </a:path>
                      </a:gra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2520950" y="476250"/>
            <a:ext cx="4191000" cy="519113"/>
          </a:xfrm>
          <a:prstGeom prst="rect">
            <a:avLst/>
          </a:prstGeom>
          <a:gradFill rotWithShape="0">
            <a:gsLst>
              <a:gs pos="0">
                <a:srgbClr val="CCCC00"/>
              </a:gs>
              <a:gs pos="100000">
                <a:srgbClr val="CCCC00">
                  <a:gamma/>
                  <a:tint val="18431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ctr" eaLnBrk="0" hangingPunct="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r>
              <a:rPr lang="es-ES_tradnl" altLang="es-VE" sz="2800" smtClean="0">
                <a:effectLst>
                  <a:outerShdw blurRad="38100" dist="38100" dir="2700000" algn="tl">
                    <a:srgbClr val="FFFFFF"/>
                  </a:outerShdw>
                </a:effectLst>
                <a:latin typeface="Lucida Calligraphy" panose="03010101010101010101" pitchFamily="66" charset="0"/>
              </a:rPr>
              <a:t>¿Dónde se denuncia?</a:t>
            </a:r>
            <a:r>
              <a:rPr lang="es-ES_tradnl" altLang="es-VE" sz="2800" u="sng" smtClean="0">
                <a:effectLst>
                  <a:outerShdw blurRad="38100" dist="38100" dir="2700000" algn="tl">
                    <a:srgbClr val="FFFFFF"/>
                  </a:outerShdw>
                </a:effectLst>
                <a:latin typeface="Calibri" panose="020F0502020204030204" pitchFamily="34" charset="0"/>
              </a:rPr>
              <a:t> </a:t>
            </a:r>
            <a:endParaRPr lang="es-ES" altLang="es-VE" sz="2800" u="sng" smtClean="0">
              <a:effectLst>
                <a:outerShdw blurRad="38100" dist="38100" dir="2700000" algn="tl">
                  <a:srgbClr val="FFFFFF"/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56324" name="Oval 4"/>
          <p:cNvSpPr>
            <a:spLocks noChangeArrowheads="1"/>
          </p:cNvSpPr>
          <p:nvPr/>
        </p:nvSpPr>
        <p:spPr bwMode="auto">
          <a:xfrm>
            <a:off x="3851275" y="1677988"/>
            <a:ext cx="1225550" cy="93503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56325" name="Oval 5"/>
          <p:cNvSpPr>
            <a:spLocks noChangeArrowheads="1"/>
          </p:cNvSpPr>
          <p:nvPr/>
        </p:nvSpPr>
        <p:spPr bwMode="auto">
          <a:xfrm>
            <a:off x="4643438" y="3765550"/>
            <a:ext cx="865187" cy="936625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  <p:sp>
        <p:nvSpPr>
          <p:cNvPr id="56326" name="Oval 6"/>
          <p:cNvSpPr>
            <a:spLocks noChangeArrowheads="1"/>
          </p:cNvSpPr>
          <p:nvPr/>
        </p:nvSpPr>
        <p:spPr bwMode="auto">
          <a:xfrm>
            <a:off x="2771775" y="1820863"/>
            <a:ext cx="936625" cy="865187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s-VE" alt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arbol y tier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4227513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4716463" y="333375"/>
            <a:ext cx="41687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Todas las cosas están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unidas como la sangre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une a una familia.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Todo lo  que le pasa a la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tierra, les pasa también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a los hijos de la tierra.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El hombre no teje la tela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de la vida; es solo un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hilo, y todo lo que le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hace a la tela se lo hace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es-VE" altLang="es-VE" sz="2400" b="1">
                <a:solidFill>
                  <a:srgbClr val="000000"/>
                </a:solidFill>
              </a:rPr>
              <a:t>a si mismo.</a:t>
            </a:r>
          </a:p>
          <a:p>
            <a:pPr algn="r">
              <a:buFont typeface="Arial" panose="020B0604020202020204" pitchFamily="34" charset="0"/>
              <a:buNone/>
            </a:pPr>
            <a:r>
              <a:rPr lang="es-VE" altLang="es-VE" sz="2600" b="1">
                <a:solidFill>
                  <a:srgbClr val="000000"/>
                </a:solidFill>
              </a:rPr>
              <a:t>JEFE SEATTLE</a:t>
            </a:r>
            <a:endParaRPr lang="es-ES" altLang="es-VE" sz="2600" b="1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8"/>
          <p:cNvSpPr txBox="1">
            <a:spLocks noChangeArrowheads="1"/>
          </p:cNvSpPr>
          <p:nvPr/>
        </p:nvSpPr>
        <p:spPr bwMode="auto">
          <a:xfrm>
            <a:off x="3429000" y="533400"/>
            <a:ext cx="24479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3600" b="1">
                <a:solidFill>
                  <a:srgbClr val="000000"/>
                </a:solidFill>
                <a:latin typeface="Lucida Calligraphy" panose="03010101010101010101" pitchFamily="66" charset="0"/>
              </a:rPr>
              <a:t>MISIÓN</a:t>
            </a:r>
            <a:endParaRPr lang="es-ES" altLang="es-VE" sz="3600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291" name="Text Box 12"/>
          <p:cNvSpPr txBox="1">
            <a:spLocks noChangeArrowheads="1"/>
          </p:cNvSpPr>
          <p:nvPr/>
        </p:nvSpPr>
        <p:spPr bwMode="auto">
          <a:xfrm>
            <a:off x="1239838" y="2636838"/>
            <a:ext cx="955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2" name="Text Box 15"/>
          <p:cNvSpPr txBox="1">
            <a:spLocks noChangeArrowheads="1"/>
          </p:cNvSpPr>
          <p:nvPr/>
        </p:nvSpPr>
        <p:spPr bwMode="auto">
          <a:xfrm>
            <a:off x="3276600" y="1219200"/>
            <a:ext cx="2808288" cy="650875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     Garantizar una mejor        calidad de vida</a:t>
            </a:r>
          </a:p>
        </p:txBody>
      </p:sp>
      <p:sp>
        <p:nvSpPr>
          <p:cNvPr id="12293" name="Text Box 17"/>
          <p:cNvSpPr txBox="1">
            <a:spLocks noChangeArrowheads="1"/>
          </p:cNvSpPr>
          <p:nvPr/>
        </p:nvSpPr>
        <p:spPr bwMode="auto">
          <a:xfrm>
            <a:off x="3581400" y="2362200"/>
            <a:ext cx="22764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Gestión Ambiental </a:t>
            </a:r>
          </a:p>
        </p:txBody>
      </p:sp>
      <p:sp>
        <p:nvSpPr>
          <p:cNvPr id="12294" name="Text Box 18"/>
          <p:cNvSpPr txBox="1">
            <a:spLocks noChangeArrowheads="1"/>
          </p:cNvSpPr>
          <p:nvPr/>
        </p:nvSpPr>
        <p:spPr bwMode="auto">
          <a:xfrm>
            <a:off x="990600" y="3124200"/>
            <a:ext cx="16033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  Transversal</a:t>
            </a:r>
          </a:p>
        </p:txBody>
      </p:sp>
      <p:sp>
        <p:nvSpPr>
          <p:cNvPr id="12295" name="Text Box 20"/>
          <p:cNvSpPr txBox="1">
            <a:spLocks noChangeArrowheads="1"/>
          </p:cNvSpPr>
          <p:nvPr/>
        </p:nvSpPr>
        <p:spPr bwMode="auto">
          <a:xfrm>
            <a:off x="3200400" y="3124200"/>
            <a:ext cx="10445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Rectora</a:t>
            </a:r>
          </a:p>
        </p:txBody>
      </p:sp>
      <p:sp>
        <p:nvSpPr>
          <p:cNvPr id="12296" name="Text Box 21"/>
          <p:cNvSpPr txBox="1">
            <a:spLocks noChangeArrowheads="1"/>
          </p:cNvSpPr>
          <p:nvPr/>
        </p:nvSpPr>
        <p:spPr bwMode="auto">
          <a:xfrm>
            <a:off x="4953000" y="3124200"/>
            <a:ext cx="12350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Ejecutora</a:t>
            </a:r>
          </a:p>
        </p:txBody>
      </p:sp>
      <p:sp>
        <p:nvSpPr>
          <p:cNvPr id="12297" name="Text Box 22"/>
          <p:cNvSpPr txBox="1">
            <a:spLocks noChangeArrowheads="1"/>
          </p:cNvSpPr>
          <p:nvPr/>
        </p:nvSpPr>
        <p:spPr bwMode="auto">
          <a:xfrm>
            <a:off x="6934200" y="3124200"/>
            <a:ext cx="13112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Normativa</a:t>
            </a:r>
          </a:p>
        </p:txBody>
      </p:sp>
      <p:sp>
        <p:nvSpPr>
          <p:cNvPr id="12298" name="Text Box 23"/>
          <p:cNvSpPr txBox="1">
            <a:spLocks noChangeArrowheads="1"/>
          </p:cNvSpPr>
          <p:nvPr/>
        </p:nvSpPr>
        <p:spPr bwMode="auto">
          <a:xfrm>
            <a:off x="2362200" y="4114800"/>
            <a:ext cx="5324475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Uso y Conservación de los Recursos Naturales</a:t>
            </a:r>
          </a:p>
        </p:txBody>
      </p:sp>
      <p:sp>
        <p:nvSpPr>
          <p:cNvPr id="12299" name="Text Box 24"/>
          <p:cNvSpPr txBox="1">
            <a:spLocks noChangeArrowheads="1"/>
          </p:cNvSpPr>
          <p:nvPr/>
        </p:nvSpPr>
        <p:spPr bwMode="auto">
          <a:xfrm>
            <a:off x="3048000" y="4800600"/>
            <a:ext cx="3292475" cy="376238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Participación de la Sociedad</a:t>
            </a:r>
          </a:p>
        </p:txBody>
      </p:sp>
      <p:sp>
        <p:nvSpPr>
          <p:cNvPr id="12300" name="Text Box 25"/>
          <p:cNvSpPr txBox="1">
            <a:spLocks noChangeArrowheads="1"/>
          </p:cNvSpPr>
          <p:nvPr/>
        </p:nvSpPr>
        <p:spPr bwMode="auto">
          <a:xfrm>
            <a:off x="2895600" y="5486400"/>
            <a:ext cx="3609975" cy="376238"/>
          </a:xfrm>
          <a:prstGeom prst="rect">
            <a:avLst/>
          </a:prstGeom>
          <a:noFill/>
          <a:ln w="9525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solidFill>
                  <a:srgbClr val="000000"/>
                </a:solidFill>
                <a:latin typeface="Arial" panose="020B0604020202020204" pitchFamily="34" charset="0"/>
              </a:rPr>
              <a:t> DESARROLLO SUSTENTABLE</a:t>
            </a:r>
          </a:p>
        </p:txBody>
      </p:sp>
      <p:sp>
        <p:nvSpPr>
          <p:cNvPr id="12301" name="Line 32"/>
          <p:cNvSpPr>
            <a:spLocks noChangeShapeType="1"/>
          </p:cNvSpPr>
          <p:nvPr/>
        </p:nvSpPr>
        <p:spPr bwMode="auto">
          <a:xfrm>
            <a:off x="4648200" y="1905000"/>
            <a:ext cx="0" cy="38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2" name="Line 33"/>
          <p:cNvSpPr>
            <a:spLocks noChangeShapeType="1"/>
          </p:cNvSpPr>
          <p:nvPr/>
        </p:nvSpPr>
        <p:spPr bwMode="auto">
          <a:xfrm>
            <a:off x="4648200" y="2743200"/>
            <a:ext cx="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3" name="Line 34"/>
          <p:cNvSpPr>
            <a:spLocks noChangeShapeType="1"/>
          </p:cNvSpPr>
          <p:nvPr/>
        </p:nvSpPr>
        <p:spPr bwMode="auto">
          <a:xfrm flipH="1">
            <a:off x="1676400" y="2971800"/>
            <a:ext cx="28082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4" name="Line 35"/>
          <p:cNvSpPr>
            <a:spLocks noChangeShapeType="1"/>
          </p:cNvSpPr>
          <p:nvPr/>
        </p:nvSpPr>
        <p:spPr bwMode="auto">
          <a:xfrm>
            <a:off x="4495800" y="2971800"/>
            <a:ext cx="33131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5" name="Line 36"/>
          <p:cNvSpPr>
            <a:spLocks noChangeShapeType="1"/>
          </p:cNvSpPr>
          <p:nvPr/>
        </p:nvSpPr>
        <p:spPr bwMode="auto">
          <a:xfrm>
            <a:off x="1676400" y="2971800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6" name="Line 37"/>
          <p:cNvSpPr>
            <a:spLocks noChangeShapeType="1"/>
          </p:cNvSpPr>
          <p:nvPr/>
        </p:nvSpPr>
        <p:spPr bwMode="auto">
          <a:xfrm>
            <a:off x="3733800" y="2971800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7" name="Line 38"/>
          <p:cNvSpPr>
            <a:spLocks noChangeShapeType="1"/>
          </p:cNvSpPr>
          <p:nvPr/>
        </p:nvSpPr>
        <p:spPr bwMode="auto">
          <a:xfrm>
            <a:off x="5562600" y="2971800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8" name="Line 39"/>
          <p:cNvSpPr>
            <a:spLocks noChangeShapeType="1"/>
          </p:cNvSpPr>
          <p:nvPr/>
        </p:nvSpPr>
        <p:spPr bwMode="auto">
          <a:xfrm>
            <a:off x="7772400" y="2971800"/>
            <a:ext cx="0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09" name="Line 40"/>
          <p:cNvSpPr>
            <a:spLocks noChangeShapeType="1"/>
          </p:cNvSpPr>
          <p:nvPr/>
        </p:nvSpPr>
        <p:spPr bwMode="auto">
          <a:xfrm>
            <a:off x="1600200" y="3505200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0" name="Line 41"/>
          <p:cNvSpPr>
            <a:spLocks noChangeShapeType="1"/>
          </p:cNvSpPr>
          <p:nvPr/>
        </p:nvSpPr>
        <p:spPr bwMode="auto">
          <a:xfrm flipV="1">
            <a:off x="1600200" y="3657600"/>
            <a:ext cx="61245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1" name="Line 42"/>
          <p:cNvSpPr>
            <a:spLocks noChangeShapeType="1"/>
          </p:cNvSpPr>
          <p:nvPr/>
        </p:nvSpPr>
        <p:spPr bwMode="auto">
          <a:xfrm>
            <a:off x="3733800" y="3505200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2" name="Line 43"/>
          <p:cNvSpPr>
            <a:spLocks noChangeShapeType="1"/>
          </p:cNvSpPr>
          <p:nvPr/>
        </p:nvSpPr>
        <p:spPr bwMode="auto">
          <a:xfrm>
            <a:off x="5562600" y="3505200"/>
            <a:ext cx="0" cy="1444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3" name="Line 44"/>
          <p:cNvSpPr>
            <a:spLocks noChangeShapeType="1"/>
          </p:cNvSpPr>
          <p:nvPr/>
        </p:nvSpPr>
        <p:spPr bwMode="auto">
          <a:xfrm>
            <a:off x="7696200" y="3513138"/>
            <a:ext cx="0" cy="1444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4" name="Line 45"/>
          <p:cNvSpPr>
            <a:spLocks noChangeShapeType="1"/>
          </p:cNvSpPr>
          <p:nvPr/>
        </p:nvSpPr>
        <p:spPr bwMode="auto">
          <a:xfrm>
            <a:off x="4648200" y="3657600"/>
            <a:ext cx="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5" name="Line 47"/>
          <p:cNvSpPr>
            <a:spLocks noChangeShapeType="1"/>
          </p:cNvSpPr>
          <p:nvPr/>
        </p:nvSpPr>
        <p:spPr bwMode="auto">
          <a:xfrm>
            <a:off x="4648200" y="4495800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6" name="Line 48"/>
          <p:cNvSpPr>
            <a:spLocks noChangeShapeType="1"/>
          </p:cNvSpPr>
          <p:nvPr/>
        </p:nvSpPr>
        <p:spPr bwMode="auto">
          <a:xfrm>
            <a:off x="4648200" y="5181600"/>
            <a:ext cx="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2317" name="Text Box 50"/>
          <p:cNvSpPr txBox="1">
            <a:spLocks noChangeArrowheads="1"/>
          </p:cNvSpPr>
          <p:nvPr/>
        </p:nvSpPr>
        <p:spPr bwMode="auto">
          <a:xfrm>
            <a:off x="4724400" y="1981200"/>
            <a:ext cx="817563" cy="28416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VE" sz="1200">
                <a:solidFill>
                  <a:srgbClr val="000000"/>
                </a:solidFill>
                <a:latin typeface="Lucida Calligraphy" panose="03010101010101010101" pitchFamily="66" charset="0"/>
              </a:rPr>
              <a:t>mediante</a:t>
            </a:r>
            <a:endParaRPr lang="es-ES" altLang="es-VE" sz="1200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318" name="Text Box 51"/>
          <p:cNvSpPr txBox="1">
            <a:spLocks noChangeArrowheads="1"/>
          </p:cNvSpPr>
          <p:nvPr/>
        </p:nvSpPr>
        <p:spPr bwMode="auto">
          <a:xfrm>
            <a:off x="4800600" y="3810000"/>
            <a:ext cx="38576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VE" sz="1200">
                <a:solidFill>
                  <a:srgbClr val="000000"/>
                </a:solidFill>
                <a:latin typeface="Lucida Calligraphy" panose="03010101010101010101" pitchFamily="66" charset="0"/>
              </a:rPr>
              <a:t>del</a:t>
            </a:r>
            <a:endParaRPr lang="es-ES" altLang="es-VE" sz="1200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319" name="Text Box 52"/>
          <p:cNvSpPr txBox="1">
            <a:spLocks noChangeArrowheads="1"/>
          </p:cNvSpPr>
          <p:nvPr/>
        </p:nvSpPr>
        <p:spPr bwMode="auto">
          <a:xfrm>
            <a:off x="4800600" y="4495800"/>
            <a:ext cx="10604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VE" sz="1200">
                <a:solidFill>
                  <a:srgbClr val="000000"/>
                </a:solidFill>
                <a:latin typeface="Lucida Calligraphy" panose="03010101010101010101" pitchFamily="66" charset="0"/>
              </a:rPr>
              <a:t>promoviendo</a:t>
            </a:r>
            <a:endParaRPr lang="es-ES" altLang="es-VE" sz="1200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2320" name="Text Box 53"/>
          <p:cNvSpPr txBox="1">
            <a:spLocks noChangeArrowheads="1"/>
          </p:cNvSpPr>
          <p:nvPr/>
        </p:nvSpPr>
        <p:spPr bwMode="auto">
          <a:xfrm>
            <a:off x="4876800" y="5181600"/>
            <a:ext cx="5715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VE" sz="1200">
                <a:solidFill>
                  <a:srgbClr val="000000"/>
                </a:solidFill>
                <a:latin typeface="Lucida Calligraphy" panose="03010101010101010101" pitchFamily="66" charset="0"/>
              </a:rPr>
              <a:t>lograr</a:t>
            </a:r>
            <a:endParaRPr lang="es-ES" altLang="es-VE" sz="1200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8"/>
          <p:cNvSpPr txBox="1">
            <a:spLocks noChangeArrowheads="1"/>
          </p:cNvSpPr>
          <p:nvPr/>
        </p:nvSpPr>
        <p:spPr bwMode="auto">
          <a:xfrm>
            <a:off x="2209800" y="533400"/>
            <a:ext cx="49037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4400" b="1">
                <a:solidFill>
                  <a:srgbClr val="000000"/>
                </a:solidFill>
                <a:latin typeface="Lucida Calligraphy" panose="03010101010101010101" pitchFamily="66" charset="0"/>
              </a:rPr>
              <a:t>VISIÓN</a:t>
            </a:r>
            <a:endParaRPr lang="es-ES" altLang="es-VE" sz="4400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3315" name="Text Box 11"/>
          <p:cNvSpPr txBox="1">
            <a:spLocks noChangeArrowheads="1"/>
          </p:cNvSpPr>
          <p:nvPr/>
        </p:nvSpPr>
        <p:spPr bwMode="auto">
          <a:xfrm>
            <a:off x="1600200" y="1447800"/>
            <a:ext cx="5430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VE" sz="2400" b="1">
                <a:solidFill>
                  <a:srgbClr val="000000"/>
                </a:solidFill>
                <a:latin typeface="Lucida Calligraphy" panose="03010101010101010101" pitchFamily="66" charset="0"/>
              </a:rPr>
              <a:t>Como rector de la política ambiental</a:t>
            </a:r>
            <a:endParaRPr lang="es-ES" altLang="es-VE" sz="2400" b="1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3316" name="Text Box 12"/>
          <p:cNvSpPr txBox="1">
            <a:spLocks noChangeArrowheads="1"/>
          </p:cNvSpPr>
          <p:nvPr/>
        </p:nvSpPr>
        <p:spPr bwMode="auto">
          <a:xfrm>
            <a:off x="1447800" y="3048000"/>
            <a:ext cx="5449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VE" sz="2400" b="1">
                <a:solidFill>
                  <a:srgbClr val="000000"/>
                </a:solidFill>
                <a:latin typeface="Lucida Calligraphy" panose="03010101010101010101" pitchFamily="66" charset="0"/>
              </a:rPr>
              <a:t>Promover el desarrollo sustentable  </a:t>
            </a:r>
            <a:endParaRPr lang="es-ES" altLang="es-VE" sz="2400" b="1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3317" name="Text Box 13"/>
          <p:cNvSpPr txBox="1">
            <a:spLocks noChangeArrowheads="1"/>
          </p:cNvSpPr>
          <p:nvPr/>
        </p:nvSpPr>
        <p:spPr bwMode="auto">
          <a:xfrm>
            <a:off x="3657600" y="3657600"/>
            <a:ext cx="3890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VE" sz="2400" b="1">
                <a:solidFill>
                  <a:srgbClr val="000000"/>
                </a:solidFill>
                <a:latin typeface="Lucida Calligraphy" panose="03010101010101010101" pitchFamily="66" charset="0"/>
              </a:rPr>
              <a:t>Mejorar la calidad de vida</a:t>
            </a:r>
            <a:endParaRPr lang="es-ES" altLang="es-VE" sz="2400" b="1">
              <a:solidFill>
                <a:srgbClr val="00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1547813" y="5257800"/>
            <a:ext cx="54213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2400" b="1">
                <a:solidFill>
                  <a:srgbClr val="000000"/>
                </a:solidFill>
                <a:latin typeface="Lucida Calligraphy" panose="03010101010101010101" pitchFamily="66" charset="0"/>
              </a:rPr>
              <a:t>gestión desconcentrada,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2400" b="1">
                <a:solidFill>
                  <a:srgbClr val="000000"/>
                </a:solidFill>
                <a:latin typeface="Lucida Calligraphy" panose="03010101010101010101" pitchFamily="66" charset="0"/>
              </a:rPr>
              <a:t>descentralizada y participativa</a:t>
            </a:r>
          </a:p>
        </p:txBody>
      </p:sp>
      <p:sp>
        <p:nvSpPr>
          <p:cNvPr id="13319" name="AutoShape 18"/>
          <p:cNvSpPr>
            <a:spLocks noChangeArrowheads="1"/>
          </p:cNvSpPr>
          <p:nvPr/>
        </p:nvSpPr>
        <p:spPr bwMode="auto">
          <a:xfrm>
            <a:off x="4191000" y="4267200"/>
            <a:ext cx="647700" cy="865188"/>
          </a:xfrm>
          <a:prstGeom prst="downArrow">
            <a:avLst>
              <a:gd name="adj1" fmla="val 50000"/>
              <a:gd name="adj2" fmla="val 3339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20" name="AutoShape 19"/>
          <p:cNvSpPr>
            <a:spLocks noChangeArrowheads="1"/>
          </p:cNvSpPr>
          <p:nvPr/>
        </p:nvSpPr>
        <p:spPr bwMode="auto">
          <a:xfrm>
            <a:off x="4191000" y="2057400"/>
            <a:ext cx="574675" cy="865188"/>
          </a:xfrm>
          <a:prstGeom prst="downArrow">
            <a:avLst>
              <a:gd name="adj1" fmla="val 50000"/>
              <a:gd name="adj2" fmla="val 376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DSCF144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23950"/>
            <a:ext cx="25908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7" descr="DSCF11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95388"/>
            <a:ext cx="2687637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8"/>
          <p:cNvSpPr>
            <a:spLocks noChangeArrowheads="1"/>
          </p:cNvSpPr>
          <p:nvPr/>
        </p:nvSpPr>
        <p:spPr bwMode="auto">
          <a:xfrm>
            <a:off x="1427163" y="260350"/>
            <a:ext cx="72056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2000" b="1">
                <a:latin typeface="Lucida Calligraphy" panose="03010101010101010101" pitchFamily="66" charset="0"/>
              </a:rPr>
              <a:t>Conservación, defensa y mejoramiento del ambiente</a:t>
            </a: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2514600" y="638175"/>
            <a:ext cx="457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VE" sz="1800">
                <a:solidFill>
                  <a:schemeClr val="tx2"/>
                </a:solidFill>
                <a:latin typeface="Tahoma" panose="020B0604030504040204" pitchFamily="34" charset="0"/>
              </a:rPr>
              <a:t>esto significa la utilización ordenada de:</a:t>
            </a:r>
            <a:r>
              <a:rPr lang="es-ES" altLang="es-VE" sz="1800">
                <a:solidFill>
                  <a:schemeClr val="tx2"/>
                </a:solidFill>
                <a:latin typeface="Lucida Calligraphy" panose="03010101010101010101" pitchFamily="66" charset="0"/>
              </a:rPr>
              <a:t> </a:t>
            </a:r>
          </a:p>
        </p:txBody>
      </p:sp>
      <p:pic>
        <p:nvPicPr>
          <p:cNvPr id="14342" name="Picture 10" descr="pajarito"/>
          <p:cNvPicPr>
            <a:picLocks noChangeAspect="1" noChangeArrowheads="1"/>
          </p:cNvPicPr>
          <p:nvPr/>
        </p:nvPicPr>
        <p:blipFill>
          <a:blip r:embed="rId4">
            <a:lum bright="-30000" contrast="-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3787775"/>
            <a:ext cx="2519362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1" descr="DSCF140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148138"/>
            <a:ext cx="2592387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12" descr="sol en  mi man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987550"/>
            <a:ext cx="2209800" cy="31670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5" name="AutoShape 13"/>
          <p:cNvSpPr>
            <a:spLocks noChangeArrowheads="1"/>
          </p:cNvSpPr>
          <p:nvPr/>
        </p:nvSpPr>
        <p:spPr bwMode="auto">
          <a:xfrm>
            <a:off x="3276600" y="2276475"/>
            <a:ext cx="358775" cy="504825"/>
          </a:xfrm>
          <a:prstGeom prst="leftArrow">
            <a:avLst>
              <a:gd name="adj1" fmla="val 0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4346" name="AutoShape 14"/>
          <p:cNvSpPr>
            <a:spLocks noChangeArrowheads="1"/>
          </p:cNvSpPr>
          <p:nvPr/>
        </p:nvSpPr>
        <p:spPr bwMode="auto">
          <a:xfrm>
            <a:off x="3276600" y="4579938"/>
            <a:ext cx="358775" cy="504825"/>
          </a:xfrm>
          <a:prstGeom prst="leftArrow">
            <a:avLst>
              <a:gd name="adj1" fmla="val 49685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4347" name="AutoShape 15"/>
          <p:cNvSpPr>
            <a:spLocks noChangeArrowheads="1"/>
          </p:cNvSpPr>
          <p:nvPr/>
        </p:nvSpPr>
        <p:spPr bwMode="auto">
          <a:xfrm>
            <a:off x="5867400" y="2276475"/>
            <a:ext cx="360363" cy="504825"/>
          </a:xfrm>
          <a:prstGeom prst="rightArrow">
            <a:avLst>
              <a:gd name="adj1" fmla="val 16352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4348" name="AutoShape 16"/>
          <p:cNvSpPr>
            <a:spLocks noChangeArrowheads="1"/>
          </p:cNvSpPr>
          <p:nvPr/>
        </p:nvSpPr>
        <p:spPr bwMode="auto">
          <a:xfrm>
            <a:off x="5867400" y="4579938"/>
            <a:ext cx="360363" cy="504825"/>
          </a:xfrm>
          <a:prstGeom prst="rightArrow">
            <a:avLst>
              <a:gd name="adj1" fmla="val 49685"/>
              <a:gd name="adj2" fmla="val 10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  <p:sp>
        <p:nvSpPr>
          <p:cNvPr id="14349" name="AutoShape 17"/>
          <p:cNvSpPr>
            <a:spLocks noChangeArrowheads="1"/>
          </p:cNvSpPr>
          <p:nvPr/>
        </p:nvSpPr>
        <p:spPr bwMode="auto">
          <a:xfrm>
            <a:off x="4643438" y="1052513"/>
            <a:ext cx="288925" cy="935037"/>
          </a:xfrm>
          <a:prstGeom prst="downArrow">
            <a:avLst>
              <a:gd name="adj1" fmla="val 50000"/>
              <a:gd name="adj2" fmla="val 80907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VE" altLang="es-VE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684213" y="2781300"/>
            <a:ext cx="770413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4000" b="1">
                <a:solidFill>
                  <a:srgbClr val="FF3300"/>
                </a:solidFill>
                <a:latin typeface="Lucida Calligraphy" panose="03010101010101010101" pitchFamily="66" charset="0"/>
              </a:rPr>
              <a:t>FUNCIONES GENERALES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VE" sz="4000" b="1">
              <a:solidFill>
                <a:srgbClr val="FF3300"/>
              </a:solidFill>
              <a:latin typeface="Lucida Calligraphy" panose="03010101010101010101" pitchFamily="66" charset="0"/>
            </a:endParaRPr>
          </a:p>
        </p:txBody>
      </p:sp>
      <p:pic>
        <p:nvPicPr>
          <p:cNvPr id="15363" name="Picture 8" descr="osofr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1512888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9" descr="venado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88913"/>
            <a:ext cx="1223963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tortuga arra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836613"/>
            <a:ext cx="1368425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1" descr="Condo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908050"/>
            <a:ext cx="13684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12" descr="Oso Hormiguer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60350"/>
            <a:ext cx="1439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13" descr="Manati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60350"/>
            <a:ext cx="1368425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4" descr="Jagua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836613"/>
            <a:ext cx="12954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Picture 15" descr="DSCF143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581525"/>
            <a:ext cx="1189037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1" name="Picture 16" descr="DSCF144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221163"/>
            <a:ext cx="1690688" cy="126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7" descr="DSCF140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652963"/>
            <a:ext cx="1589088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3" name="Picture 18" descr="DSCF449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221163"/>
            <a:ext cx="1439863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4" name="Picture 19" descr="IMG_025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652963"/>
            <a:ext cx="116998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2411413" y="188913"/>
            <a:ext cx="5256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s-ES" altLang="es-VE" sz="2400" b="1">
                <a:latin typeface="Lucida Calligraphy" panose="03010101010101010101" pitchFamily="66" charset="0"/>
              </a:rPr>
              <a:t>Formulación de las políticas.</a:t>
            </a:r>
          </a:p>
        </p:txBody>
      </p:sp>
      <p:pic>
        <p:nvPicPr>
          <p:cNvPr id="16387" name="Picture 10" descr="MVC-020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2852738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11" descr="P1220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6113"/>
            <a:ext cx="2736850" cy="2052637"/>
          </a:xfrm>
          <a:prstGeom prst="rect">
            <a:avLst/>
          </a:prstGeom>
          <a:noFill/>
          <a:ln w="254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12" descr="P122008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36950"/>
            <a:ext cx="2808288" cy="210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 Box 13"/>
          <p:cNvSpPr txBox="1">
            <a:spLocks noChangeArrowheads="1"/>
          </p:cNvSpPr>
          <p:nvPr/>
        </p:nvSpPr>
        <p:spPr bwMode="auto">
          <a:xfrm>
            <a:off x="6480175" y="2924175"/>
            <a:ext cx="23399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latin typeface="Lucida Calligraphy" panose="03010101010101010101" pitchFamily="66" charset="0"/>
              </a:rPr>
              <a:t>sobre el uso de tierra</a:t>
            </a:r>
          </a:p>
        </p:txBody>
      </p:sp>
      <p:sp>
        <p:nvSpPr>
          <p:cNvPr id="16391" name="Text Box 15"/>
          <p:cNvSpPr txBox="1">
            <a:spLocks noChangeArrowheads="1"/>
          </p:cNvSpPr>
          <p:nvPr/>
        </p:nvSpPr>
        <p:spPr bwMode="auto">
          <a:xfrm>
            <a:off x="684213" y="981075"/>
            <a:ext cx="31892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latin typeface="Lucida Calligraphy" panose="03010101010101010101" pitchFamily="66" charset="0"/>
              </a:rPr>
              <a:t>conservación, defensa  y mejoramiento del ambiente</a:t>
            </a:r>
          </a:p>
        </p:txBody>
      </p:sp>
      <p:sp>
        <p:nvSpPr>
          <p:cNvPr id="16392" name="Text Box 16"/>
          <p:cNvSpPr txBox="1">
            <a:spLocks noChangeArrowheads="1"/>
          </p:cNvSpPr>
          <p:nvPr/>
        </p:nvSpPr>
        <p:spPr bwMode="auto">
          <a:xfrm>
            <a:off x="1447800" y="5799138"/>
            <a:ext cx="6480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VE" sz="1800" b="1">
                <a:latin typeface="Lucida Calligraphy" panose="03010101010101010101" pitchFamily="66" charset="0"/>
              </a:rPr>
              <a:t>racional aprovechamiento de los recursos naturales</a:t>
            </a:r>
          </a:p>
        </p:txBody>
      </p:sp>
      <p:sp>
        <p:nvSpPr>
          <p:cNvPr id="16393" name="Line 19"/>
          <p:cNvSpPr>
            <a:spLocks noChangeShapeType="1"/>
          </p:cNvSpPr>
          <p:nvPr/>
        </p:nvSpPr>
        <p:spPr bwMode="auto">
          <a:xfrm flipH="1">
            <a:off x="3419475" y="620713"/>
            <a:ext cx="1800225" cy="3603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6394" name="Line 21"/>
          <p:cNvSpPr>
            <a:spLocks noChangeShapeType="1"/>
          </p:cNvSpPr>
          <p:nvPr/>
        </p:nvSpPr>
        <p:spPr bwMode="auto">
          <a:xfrm>
            <a:off x="4343400" y="4960938"/>
            <a:ext cx="0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6395" name="Line 23"/>
          <p:cNvSpPr>
            <a:spLocks noChangeShapeType="1"/>
          </p:cNvSpPr>
          <p:nvPr/>
        </p:nvSpPr>
        <p:spPr bwMode="auto">
          <a:xfrm>
            <a:off x="5940425" y="5476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  <p:sp>
        <p:nvSpPr>
          <p:cNvPr id="16396" name="Line 24"/>
          <p:cNvSpPr>
            <a:spLocks noChangeShapeType="1"/>
          </p:cNvSpPr>
          <p:nvPr/>
        </p:nvSpPr>
        <p:spPr bwMode="auto">
          <a:xfrm>
            <a:off x="5435600" y="620713"/>
            <a:ext cx="2016125" cy="23034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Diapositiva 3 - &amp;quot;DIRECCIÓN ESTADAL AMBIENTAL LARA&amp;#x0D;&amp;#x0A;COORDINACIÓN DE ORDENACIÓN Y ADMINISTRACIÓN AMBIENTAL&amp;#x0D;&amp;#x0A;PROGRAMA DE VIGILANCIA&quot;/&gt;&lt;property id=&quot;20307&quot; value=&quot;319&quot;/&gt;&lt;/object&gt;&lt;object type=&quot;3&quot; unique_id=&quot;10005&quot;&gt;&lt;property id=&quot;20148&quot; value=&quot;5&quot;/&gt;&lt;property id=&quot;20300&quot; value=&quot;Diapositiva 4&quot;/&gt;&lt;property id=&quot;20307&quot; value=&quot;331&quot;/&gt;&lt;/object&gt;&lt;object type=&quot;3&quot; unique_id=&quot;10006&quot;&gt;&lt;property id=&quot;20148&quot; value=&quot;5&quot;/&gt;&lt;property id=&quot;20300&quot; value=&quot;Diapositiva 5&quot;/&gt;&lt;property id=&quot;20307&quot; value=&quot;346&quot;/&gt;&lt;/object&gt;&lt;object type=&quot;3&quot; unique_id=&quot;10007&quot;&gt;&lt;property id=&quot;20148&quot; value=&quot;5&quot;/&gt;&lt;property id=&quot;20300&quot; value=&quot;Diapositiva 6&quot;/&gt;&lt;property id=&quot;20307&quot; value=&quot;347&quot;/&gt;&lt;/object&gt;&lt;object type=&quot;3&quot; unique_id=&quot;10008&quot;&gt;&lt;property id=&quot;20148&quot; value=&quot;5&quot;/&gt;&lt;property id=&quot;20300&quot; value=&quot;Diapositiva 7&quot;/&gt;&lt;property id=&quot;20307&quot; value=&quot;321&quot;/&gt;&lt;/object&gt;&lt;object type=&quot;3&quot; unique_id=&quot;10009&quot;&gt;&lt;property id=&quot;20148&quot; value=&quot;5&quot;/&gt;&lt;property id=&quot;20300&quot; value=&quot;Diapositiva 8&quot;/&gt;&lt;property id=&quot;20307&quot; value=&quot;322&quot;/&gt;&lt;/object&gt;&lt;object type=&quot;3&quot; unique_id=&quot;10010&quot;&gt;&lt;property id=&quot;20148&quot; value=&quot;5&quot;/&gt;&lt;property id=&quot;20300&quot; value=&quot;Diapositiva 9&quot;/&gt;&lt;property id=&quot;20307&quot; value=&quot;323&quot;/&gt;&lt;/object&gt;&lt;object type=&quot;3&quot; unique_id=&quot;10011&quot;&gt;&lt;property id=&quot;20148&quot; value=&quot;5&quot;/&gt;&lt;property id=&quot;20300&quot; value=&quot;Diapositiva 10&quot;/&gt;&lt;property id=&quot;20307&quot; value=&quot;324&quot;/&gt;&lt;/object&gt;&lt;object type=&quot;3&quot; unique_id=&quot;10012&quot;&gt;&lt;property id=&quot;20148&quot; value=&quot;5&quot;/&gt;&lt;property id=&quot;20300&quot; value=&quot;Diapositiva 11&quot;/&gt;&lt;property id=&quot;20307&quot; value=&quot;327&quot;/&gt;&lt;/object&gt;&lt;object type=&quot;3&quot; unique_id=&quot;10013&quot;&gt;&lt;property id=&quot;20148&quot; value=&quot;5&quot;/&gt;&lt;property id=&quot;20300&quot; value=&quot;Diapositiva 12&quot;/&gt;&lt;property id=&quot;20307&quot; value=&quot;328&quot;/&gt;&lt;/object&gt;&lt;object type=&quot;3&quot; unique_id=&quot;10014&quot;&gt;&lt;property id=&quot;20148&quot; value=&quot;5&quot;/&gt;&lt;property id=&quot;20300&quot; value=&quot;Diapositiva 13&quot;/&gt;&lt;property id=&quot;20307&quot; value=&quot;325&quot;/&gt;&lt;/object&gt;&lt;object type=&quot;3&quot; unique_id=&quot;10015&quot;&gt;&lt;property id=&quot;20148&quot; value=&quot;5&quot;/&gt;&lt;property id=&quot;20300&quot; value=&quot;Diapositiva 14&quot;/&gt;&lt;property id=&quot;20307&quot; value=&quot;326&quot;/&gt;&lt;/object&gt;&lt;object type=&quot;3&quot; unique_id=&quot;10016&quot;&gt;&lt;property id=&quot;20148&quot; value=&quot;5&quot;/&gt;&lt;property id=&quot;20300&quot; value=&quot;Diapositiva 15&quot;/&gt;&lt;property id=&quot;20307&quot; value=&quot;344&quot;/&gt;&lt;/object&gt;&lt;object type=&quot;3&quot; unique_id=&quot;10017&quot;&gt;&lt;property id=&quot;20148&quot; value=&quot;5&quot;/&gt;&lt;property id=&quot;20300&quot; value=&quot;Diapositiva 16&quot;/&gt;&lt;property id=&quot;20307&quot; value=&quot;345&quot;/&gt;&lt;/object&gt;&lt;object type=&quot;3&quot; unique_id=&quot;10018&quot;&gt;&lt;property id=&quot;20148&quot; value=&quot;5&quot;/&gt;&lt;property id=&quot;20300&quot; value=&quot;Diapositiva 17&quot;/&gt;&lt;property id=&quot;20307&quot; value=&quot;351&quot;/&gt;&lt;/object&gt;&lt;object type=&quot;3&quot; unique_id=&quot;10019&quot;&gt;&lt;property id=&quot;20148&quot; value=&quot;5&quot;/&gt;&lt;property id=&quot;20300&quot; value=&quot;Diapositiva 18&quot;/&gt;&lt;property id=&quot;20307&quot; value=&quot;305&quot;/&gt;&lt;/object&gt;&lt;object type=&quot;3&quot; unique_id=&quot;10020&quot;&gt;&lt;property id=&quot;20148&quot; value=&quot;5&quot;/&gt;&lt;property id=&quot;20300&quot; value=&quot;Diapositiva 19&quot;/&gt;&lt;property id=&quot;20307&quot; value=&quot;306&quot;/&gt;&lt;/object&gt;&lt;object type=&quot;3&quot; unique_id=&quot;10021&quot;&gt;&lt;property id=&quot;20148&quot; value=&quot;5&quot;/&gt;&lt;property id=&quot;20300&quot; value=&quot;Diapositiva 20&quot;/&gt;&lt;property id=&quot;20307&quot; value=&quot;307&quot;/&gt;&lt;/object&gt;&lt;object type=&quot;3&quot; unique_id=&quot;10022&quot;&gt;&lt;property id=&quot;20148&quot; value=&quot;5&quot;/&gt;&lt;property id=&quot;20300&quot; value=&quot;Diapositiva 21&quot;/&gt;&lt;property id=&quot;20307&quot; value=&quot;308&quot;/&gt;&lt;/object&gt;&lt;object type=&quot;3&quot; unique_id=&quot;10023&quot;&gt;&lt;property id=&quot;20148&quot; value=&quot;5&quot;/&gt;&lt;property id=&quot;20300&quot; value=&quot;Diapositiva 22 - &amp;quot;&amp;amp;#x09;&amp;quot;&quot;/&gt;&lt;property id=&quot;20307&quot; value=&quot;352&quot;/&gt;&lt;/object&gt;&lt;object type=&quot;3&quot; unique_id=&quot;10024&quot;&gt;&lt;property id=&quot;20148&quot; value=&quot;5&quot;/&gt;&lt;property id=&quot;20300&quot; value=&quot;Diapositiva 23&quot;/&gt;&lt;property id=&quot;20307&quot; value=&quot;310&quot;/&gt;&lt;/object&gt;&lt;object type=&quot;3&quot; unique_id=&quot;10025&quot;&gt;&lt;property id=&quot;20148&quot; value=&quot;5&quot;/&gt;&lt;property id=&quot;20300&quot; value=&quot;Diapositiva 24&quot;/&gt;&lt;property id=&quot;20307&quot; value=&quot;353&quot;/&gt;&lt;/object&gt;&lt;object type=&quot;3&quot; unique_id=&quot;10026&quot;&gt;&lt;property id=&quot;20148&quot; value=&quot;5&quot;/&gt;&lt;property id=&quot;20300&quot; value=&quot;Diapositiva 25&quot;/&gt;&lt;property id=&quot;20307&quot; value=&quot;312&quot;/&gt;&lt;/object&gt;&lt;object type=&quot;3&quot; unique_id=&quot;10027&quot;&gt;&lt;property id=&quot;20148&quot; value=&quot;5&quot;/&gt;&lt;property id=&quot;20300&quot; value=&quot;Diapositiva 26&quot;/&gt;&lt;property id=&quot;20307&quot; value=&quot;354&quot;/&gt;&lt;/object&gt;&lt;object type=&quot;3&quot; unique_id=&quot;10028&quot;&gt;&lt;property id=&quot;20148&quot; value=&quot;5&quot;/&gt;&lt;property id=&quot;20300&quot; value=&quot;Diapositiva 27&quot;/&gt;&lt;property id=&quot;20307&quot; value=&quot;315&quot;/&gt;&lt;/object&gt;&lt;object type=&quot;3&quot; unique_id=&quot;10029&quot;&gt;&lt;property id=&quot;20148&quot; value=&quot;5&quot;/&gt;&lt;property id=&quot;20300&quot; value=&quot;Diapositiva 28&quot;/&gt;&lt;property id=&quot;20307&quot; value=&quot;350&quot;/&gt;&lt;/object&gt;&lt;object type=&quot;3&quot; unique_id=&quot;10030&quot;&gt;&lt;property id=&quot;20148&quot; value=&quot;5&quot;/&gt;&lt;property id=&quot;20300&quot; value=&quot;Diapositiva 29&quot;/&gt;&lt;property id=&quot;20307&quot; value=&quot;348&quot;/&gt;&lt;/object&gt;&lt;object type=&quot;3&quot; unique_id=&quot;10031&quot;&gt;&lt;property id=&quot;20148&quot; value=&quot;5&quot;/&gt;&lt;property id=&quot;20300&quot; value=&quot;Diapositiva 30&quot;/&gt;&lt;property id=&quot;20307&quot; value=&quot;334&quot;/&gt;&lt;/object&gt;&lt;object type=&quot;3&quot; unique_id=&quot;10032&quot;&gt;&lt;property id=&quot;20148&quot; value=&quot;5&quot;/&gt;&lt;property id=&quot;20300&quot; value=&quot;Diapositiva 31&quot;/&gt;&lt;property id=&quot;20307&quot; value=&quot;335&quot;/&gt;&lt;/object&gt;&lt;object type=&quot;3&quot; unique_id=&quot;10033&quot;&gt;&lt;property id=&quot;20148&quot; value=&quot;5&quot;/&gt;&lt;property id=&quot;20300&quot; value=&quot;Diapositiva 32&quot;/&gt;&lt;property id=&quot;20307&quot; value=&quot;336&quot;/&gt;&lt;/object&gt;&lt;object type=&quot;3&quot; unique_id=&quot;10034&quot;&gt;&lt;property id=&quot;20148&quot; value=&quot;5&quot;/&gt;&lt;property id=&quot;20300&quot; value=&quot;Diapositiva 33&quot;/&gt;&lt;property id=&quot;20307&quot; value=&quot;337&quot;/&gt;&lt;/object&gt;&lt;object type=&quot;3&quot; unique_id=&quot;10035&quot;&gt;&lt;property id=&quot;20148&quot; value=&quot;5&quot;/&gt;&lt;property id=&quot;20300&quot; value=&quot;Diapositiva 34&quot;/&gt;&lt;property id=&quot;20307&quot; value=&quot;355&quot;/&gt;&lt;/object&gt;&lt;object type=&quot;3&quot; unique_id=&quot;10036&quot;&gt;&lt;property id=&quot;20148&quot; value=&quot;5&quot;/&gt;&lt;property id=&quot;20300&quot; value=&quot;Diapositiva 35&quot;/&gt;&lt;property id=&quot;20307&quot; value=&quot;356&quot;/&gt;&lt;/object&gt;&lt;object type=&quot;3&quot; unique_id=&quot;10037&quot;&gt;&lt;property id=&quot;20148&quot; value=&quot;5&quot;/&gt;&lt;property id=&quot;20300&quot; value=&quot;Diapositiva 36&quot;/&gt;&lt;property id=&quot;20307&quot; value=&quot;357&quot;/&gt;&lt;/object&gt;&lt;object type=&quot;3&quot; unique_id=&quot;10038&quot;&gt;&lt;property id=&quot;20148&quot; value=&quot;5&quot;/&gt;&lt;property id=&quot;20300&quot; value=&quot;Diapositiva 37&quot;/&gt;&lt;property id=&quot;20307&quot; value=&quot;358&quot;/&gt;&lt;/object&gt;&lt;object type=&quot;3&quot; unique_id=&quot;10039&quot;&gt;&lt;property id=&quot;20148&quot; value=&quot;5&quot;/&gt;&lt;property id=&quot;20300&quot; value=&quot;Diapositiva 38&quot;/&gt;&lt;property id=&quot;20307&quot; value=&quot;359&quot;/&gt;&lt;/object&gt;&lt;object type=&quot;3&quot; unique_id=&quot;10040&quot;&gt;&lt;property id=&quot;20148&quot; value=&quot;5&quot;/&gt;&lt;property id=&quot;20300&quot; value=&quot;Diapositiva 39&quot;/&gt;&lt;property id=&quot;20307&quot; value=&quot;343&quot;/&gt;&lt;/object&gt;&lt;object type=&quot;3&quot; unique_id=&quot;10041&quot;&gt;&lt;property id=&quot;20148&quot; value=&quot;5&quot;/&gt;&lt;property id=&quot;20300&quot; value=&quot;Diapositiva 40&quot;/&gt;&lt;property id=&quot;20307&quot; value=&quot;360&quot;/&gt;&lt;/object&gt;&lt;object type=&quot;3&quot; unique_id=&quot;10042&quot;&gt;&lt;property id=&quot;20148&quot; value=&quot;5&quot;/&gt;&lt;property id=&quot;20300&quot; value=&quot;Diapositiva 41&quot;/&gt;&lt;property id=&quot;20307&quot; value=&quot;349&quot;/&gt;&lt;/object&gt;&lt;object type=&quot;3&quot; unique_id=&quot;11217&quot;&gt;&lt;property id=&quot;20148&quot; value=&quot;5&quot;/&gt;&lt;property id=&quot;20300&quot; value=&quot;Diapositiva 1&quot;/&gt;&lt;property id=&quot;20307&quot; value=&quot;368&quot;/&gt;&lt;/object&gt;&lt;object type=&quot;3&quot; unique_id=&quot;11218&quot;&gt;&lt;property id=&quot;20148&quot; value=&quot;5&quot;/&gt;&lt;property id=&quot;20300&quot; value=&quot;Diapositiva 2&quot;/&gt;&lt;property id=&quot;20307&quot; value=&quot;369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Diseño predeterminado">
  <a:themeElements>
    <a:clrScheme name="6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6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Diseño predeterminado">
  <a:themeElements>
    <a:clrScheme name="7_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7_Diseño predeterminad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1710</Words>
  <Application>Microsoft Office PowerPoint</Application>
  <PresentationFormat>Presentación en pantalla (4:3)</PresentationFormat>
  <Paragraphs>354</Paragraphs>
  <Slides>41</Slides>
  <Notes>10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41</vt:i4>
      </vt:variant>
    </vt:vector>
  </HeadingPairs>
  <TitlesOfParts>
    <vt:vector size="53" baseType="lpstr">
      <vt:lpstr>Arial</vt:lpstr>
      <vt:lpstr>Arial Black</vt:lpstr>
      <vt:lpstr>Calibri</vt:lpstr>
      <vt:lpstr>Comic Sans MS</vt:lpstr>
      <vt:lpstr>Georgia</vt:lpstr>
      <vt:lpstr>Lucida Calligraphy</vt:lpstr>
      <vt:lpstr>Tahoma</vt:lpstr>
      <vt:lpstr>Wingdings</vt:lpstr>
      <vt:lpstr>Tema de Office</vt:lpstr>
      <vt:lpstr>6_Diseño predeterminado</vt:lpstr>
      <vt:lpstr>7_Diseño predeterminado</vt:lpstr>
      <vt:lpstr>Imagen de mapa de bits</vt:lpstr>
      <vt:lpstr>Presentación de PowerPoint</vt:lpstr>
      <vt:lpstr>Presentación de PowerPoint</vt:lpstr>
      <vt:lpstr>DIRECCIÓN ESTADAL DEL PODER POPULAR PARA ECOSOCIALISMO Y AGUAS DE LARA COORDINACIÓN DE ORDENACIÓN Y ADMINISTRACIÓN AMBIENTAL PROGRAMA DE VIGILANCIA Y CONTROL AMBIENTAL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marn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marn</dc:creator>
  <cp:lastModifiedBy>Francisco Lau</cp:lastModifiedBy>
  <cp:revision>79</cp:revision>
  <dcterms:created xsi:type="dcterms:W3CDTF">2008-03-03T16:22:44Z</dcterms:created>
  <dcterms:modified xsi:type="dcterms:W3CDTF">2015-06-11T10:41:05Z</dcterms:modified>
</cp:coreProperties>
</file>